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2"/>
  </p:notesMasterIdLst>
  <p:sldIdLst>
    <p:sldId id="256" r:id="rId2"/>
    <p:sldId id="257" r:id="rId3"/>
    <p:sldId id="258" r:id="rId4"/>
    <p:sldId id="259" r:id="rId5"/>
    <p:sldId id="387" r:id="rId6"/>
    <p:sldId id="261" r:id="rId7"/>
    <p:sldId id="263" r:id="rId8"/>
    <p:sldId id="264" r:id="rId9"/>
    <p:sldId id="266" r:id="rId10"/>
    <p:sldId id="267" r:id="rId11"/>
    <p:sldId id="269" r:id="rId12"/>
    <p:sldId id="395" r:id="rId13"/>
    <p:sldId id="340" r:id="rId14"/>
    <p:sldId id="272" r:id="rId15"/>
    <p:sldId id="274" r:id="rId16"/>
    <p:sldId id="399" r:id="rId17"/>
    <p:sldId id="390" r:id="rId18"/>
    <p:sldId id="389" r:id="rId19"/>
    <p:sldId id="388" r:id="rId20"/>
    <p:sldId id="397" r:id="rId21"/>
    <p:sldId id="405" r:id="rId22"/>
    <p:sldId id="406" r:id="rId23"/>
    <p:sldId id="407" r:id="rId24"/>
    <p:sldId id="284" r:id="rId25"/>
    <p:sldId id="408" r:id="rId26"/>
    <p:sldId id="409" r:id="rId27"/>
    <p:sldId id="315" r:id="rId28"/>
    <p:sldId id="316" r:id="rId29"/>
    <p:sldId id="288" r:id="rId30"/>
    <p:sldId id="391" r:id="rId31"/>
    <p:sldId id="392" r:id="rId32"/>
    <p:sldId id="320" r:id="rId33"/>
    <p:sldId id="318" r:id="rId34"/>
    <p:sldId id="400" r:id="rId35"/>
    <p:sldId id="325" r:id="rId36"/>
    <p:sldId id="327" r:id="rId37"/>
    <p:sldId id="410" r:id="rId38"/>
    <p:sldId id="398" r:id="rId39"/>
    <p:sldId id="302" r:id="rId40"/>
    <p:sldId id="329" r:id="rId41"/>
    <p:sldId id="328" r:id="rId42"/>
    <p:sldId id="402" r:id="rId43"/>
    <p:sldId id="341" r:id="rId44"/>
    <p:sldId id="342" r:id="rId45"/>
    <p:sldId id="345" r:id="rId46"/>
    <p:sldId id="370" r:id="rId47"/>
    <p:sldId id="412" r:id="rId48"/>
    <p:sldId id="411" r:id="rId49"/>
    <p:sldId id="415" r:id="rId50"/>
    <p:sldId id="414" r:id="rId51"/>
    <p:sldId id="416" r:id="rId52"/>
    <p:sldId id="417" r:id="rId53"/>
    <p:sldId id="413" r:id="rId54"/>
    <p:sldId id="418" r:id="rId55"/>
    <p:sldId id="383" r:id="rId56"/>
    <p:sldId id="385" r:id="rId57"/>
    <p:sldId id="386" r:id="rId58"/>
    <p:sldId id="403" r:id="rId59"/>
    <p:sldId id="377" r:id="rId60"/>
    <p:sldId id="348" r:id="rId61"/>
  </p:sldIdLst>
  <p:sldSz cx="9144000" cy="6858000" type="screen4x3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19" autoAdjust="0"/>
    <p:restoredTop sz="85289" autoAdjust="0"/>
  </p:normalViewPr>
  <p:slideViewPr>
    <p:cSldViewPr>
      <p:cViewPr varScale="1">
        <p:scale>
          <a:sx n="79" d="100"/>
          <a:sy n="79" d="100"/>
        </p:scale>
        <p:origin x="-1272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E:\m-oryzae-polya\doc\small\small_data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 sz="2400"/>
            </a:pPr>
            <a:r>
              <a:rPr lang="en-US" sz="2400" dirty="0" smtClean="0"/>
              <a:t>WT</a:t>
            </a:r>
            <a:endParaRPr lang="en-US" sz="2400" dirty="0"/>
          </a:p>
        </c:rich>
      </c:tx>
      <c:layout/>
      <c:overlay val="0"/>
    </c:title>
    <c:autoTitleDeleted val="0"/>
    <c:plotArea>
      <c:layout/>
      <c:pieChart>
        <c:varyColors val="1"/>
        <c:ser>
          <c:idx val="0"/>
          <c:order val="0"/>
          <c:tx>
            <c:strRef>
              <c:f>'clusters (14nt)'!$A$2</c:f>
              <c:strCache>
                <c:ptCount val="1"/>
                <c:pt idx="0">
                  <c:v>ALL</c:v>
                </c:pt>
              </c:strCache>
            </c:strRef>
          </c:tx>
          <c:dLbls>
            <c:txPr>
              <a:bodyPr/>
              <a:lstStyle/>
              <a:p>
                <a:pPr>
                  <a:defRPr sz="1600"/>
                </a:pPr>
                <a:endParaRPr lang="en-US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0"/>
          </c:dLbls>
          <c:cat>
            <c:strRef>
              <c:f>'clusters (14nt)'!$B$1:$G$1</c:f>
              <c:strCache>
                <c:ptCount val="6"/>
                <c:pt idx="0">
                  <c:v>ncRNA</c:v>
                </c:pt>
                <c:pt idx="1">
                  <c:v>rRNA</c:v>
                </c:pt>
                <c:pt idx="2">
                  <c:v>transposable</c:v>
                </c:pt>
                <c:pt idx="3">
                  <c:v>cDNA</c:v>
                </c:pt>
                <c:pt idx="4">
                  <c:v>introns</c:v>
                </c:pt>
                <c:pt idx="5">
                  <c:v>intergenic</c:v>
                </c:pt>
              </c:strCache>
            </c:strRef>
          </c:cat>
          <c:val>
            <c:numRef>
              <c:f>'clusters (14nt)'!$B$2:$G$2</c:f>
              <c:numCache>
                <c:formatCode>General</c:formatCode>
                <c:ptCount val="6"/>
                <c:pt idx="0">
                  <c:v>368</c:v>
                </c:pt>
                <c:pt idx="1">
                  <c:v>230</c:v>
                </c:pt>
                <c:pt idx="2">
                  <c:v>482</c:v>
                </c:pt>
                <c:pt idx="3">
                  <c:v>2325</c:v>
                </c:pt>
                <c:pt idx="4">
                  <c:v>155</c:v>
                </c:pt>
                <c:pt idx="5">
                  <c:v>571</c:v>
                </c:pt>
              </c:numCache>
            </c:numRef>
          </c:val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0"/>
        </c:dLbls>
        <c:firstSliceAng val="0"/>
      </c:pieChart>
    </c:plotArea>
    <c:plotVisOnly val="1"/>
    <c:dispBlanksAs val="gap"/>
    <c:showDLblsOverMax val="0"/>
  </c:chart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48310E-2135-4281-9543-9CA06C31B9E0}" type="datetimeFigureOut">
              <a:rPr lang="es-ES" smtClean="0"/>
              <a:t>15/06/2015</a:t>
            </a:fld>
            <a:endParaRPr lang="es-ES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BE78E0-8AF9-4C58-8B4C-B80F7D6B176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919534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err="1" smtClean="0"/>
              <a:t>Magnaporthe</a:t>
            </a:r>
            <a:r>
              <a:rPr lang="en-US" sz="1200" dirty="0" smtClean="0"/>
              <a:t> </a:t>
            </a:r>
            <a:r>
              <a:rPr lang="en-US" sz="1200" dirty="0" err="1" smtClean="0"/>
              <a:t>oryzae</a:t>
            </a:r>
            <a:r>
              <a:rPr lang="en-US" sz="1200" dirty="0" smtClean="0"/>
              <a:t> is an </a:t>
            </a:r>
            <a:r>
              <a:rPr lang="en-US" sz="1200" dirty="0" err="1" smtClean="0"/>
              <a:t>ascomycete</a:t>
            </a:r>
            <a:r>
              <a:rPr lang="en-US" sz="1200" dirty="0" smtClean="0"/>
              <a:t> fungus that infects rice, it is</a:t>
            </a:r>
            <a:r>
              <a:rPr lang="en-US" sz="1200" baseline="0" dirty="0" smtClean="0"/>
              <a:t> worldwide </a:t>
            </a:r>
            <a:r>
              <a:rPr lang="en-US" sz="1200" baseline="0" dirty="0" err="1" smtClean="0"/>
              <a:t>speard</a:t>
            </a:r>
            <a:r>
              <a:rPr lang="en-US" sz="1200" baseline="0" dirty="0" smtClean="0"/>
              <a:t> and can infect different rice tissues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BE78E0-8AF9-4C58-8B4C-B80F7D6B1763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771102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And a </a:t>
            </a:r>
            <a:r>
              <a:rPr lang="en-US" dirty="0" err="1" smtClean="0"/>
              <a:t>smallRNA</a:t>
            </a:r>
            <a:r>
              <a:rPr lang="en-US" baseline="0" dirty="0" smtClean="0"/>
              <a:t> sequencing, in order to know how exp5 and rbp35 regulate the non-coding RNA population in </a:t>
            </a:r>
            <a:r>
              <a:rPr lang="en-US" baseline="0" dirty="0" err="1" smtClean="0"/>
              <a:t>magnaporthe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oryzae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BE78E0-8AF9-4C58-8B4C-B80F7D6B1763}" type="slidenum">
              <a:rPr lang="es-ES" smtClean="0"/>
              <a:t>11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105742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are also </a:t>
            </a:r>
            <a:r>
              <a:rPr lang="en-US" dirty="0" err="1" smtClean="0"/>
              <a:t>studing</a:t>
            </a:r>
            <a:r>
              <a:rPr lang="en-US" baseline="0" dirty="0" smtClean="0"/>
              <a:t> the evolutionary history of several protein complexes in fungi, but we are not seeing this in this today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BE78E0-8AF9-4C58-8B4C-B80F7D6B1763}" type="slidenum">
              <a:rPr lang="es-ES" smtClean="0"/>
              <a:t>12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105742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BE78E0-8AF9-4C58-8B4C-B80F7D6B1763}" type="slidenum">
              <a:rPr lang="es-ES" smtClean="0"/>
              <a:t>14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063613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APA - </a:t>
            </a:r>
            <a:endParaRPr lang="en-U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20E57CD-623C-49AF-8B1D-F16FE921C4FC}" type="slidenum">
              <a:rPr lang="en-GB" smtClean="0">
                <a:solidFill>
                  <a:prstClr val="black"/>
                </a:solidFill>
              </a:rPr>
              <a:pPr>
                <a:defRPr/>
              </a:pPr>
              <a:t>15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14036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APA - </a:t>
            </a:r>
            <a:endParaRPr lang="en-U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20E57CD-623C-49AF-8B1D-F16FE921C4FC}" type="slidenum">
              <a:rPr lang="en-GB" smtClean="0">
                <a:solidFill>
                  <a:prstClr val="black"/>
                </a:solidFill>
              </a:rPr>
              <a:pPr>
                <a:defRPr/>
              </a:pPr>
              <a:t>16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14036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how a typical mapping</a:t>
            </a:r>
            <a:r>
              <a:rPr lang="en-US" baseline="0" dirty="0" smtClean="0"/>
              <a:t> on a gene look like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BE78E0-8AF9-4C58-8B4C-B80F7D6B1763}" type="slidenum">
              <a:rPr lang="es-ES" smtClean="0"/>
              <a:t>17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565931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BE78E0-8AF9-4C58-8B4C-B80F7D6B1763}" type="slidenum">
              <a:rPr lang="es-ES" smtClean="0"/>
              <a:t>18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418218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 smtClean="0"/>
              <a:t>Also</a:t>
            </a:r>
            <a:r>
              <a:rPr lang="es-ES" dirty="0" smtClean="0"/>
              <a:t>,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nucleotide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profile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around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poly</a:t>
            </a:r>
            <a:r>
              <a:rPr lang="es-ES" baseline="0" dirty="0" smtClean="0"/>
              <a:t>(A) </a:t>
            </a:r>
            <a:r>
              <a:rPr lang="es-ES" baseline="0" dirty="0" err="1" smtClean="0"/>
              <a:t>site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different</a:t>
            </a:r>
            <a:r>
              <a:rPr lang="es-ES" baseline="0" dirty="0" smtClean="0"/>
              <a:t>. </a:t>
            </a:r>
            <a:r>
              <a:rPr lang="es-ES" baseline="0" dirty="0" err="1" smtClean="0"/>
              <a:t>Here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you</a:t>
            </a:r>
            <a:r>
              <a:rPr lang="es-ES" baseline="0" dirty="0" smtClean="0"/>
              <a:t> can </a:t>
            </a:r>
            <a:r>
              <a:rPr lang="es-ES" baseline="0" dirty="0" err="1" smtClean="0"/>
              <a:t>see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yeast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elements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well</a:t>
            </a:r>
            <a:r>
              <a:rPr lang="es-ES" baseline="0" dirty="0" smtClean="0"/>
              <a:t> </a:t>
            </a:r>
            <a:r>
              <a:rPr lang="es-ES" baseline="0" dirty="0" err="1" smtClean="0"/>
              <a:t>described</a:t>
            </a:r>
            <a:r>
              <a:rPr lang="es-ES" baseline="0" dirty="0" smtClean="0"/>
              <a:t> in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literature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BE78E0-8AF9-4C58-8B4C-B80F7D6B1763}" type="slidenum">
              <a:rPr lang="es-ES" smtClean="0"/>
              <a:t>22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154148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 smtClean="0"/>
              <a:t>Also</a:t>
            </a:r>
            <a:r>
              <a:rPr lang="es-ES" dirty="0" smtClean="0"/>
              <a:t>,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nucleotide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profile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around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poly</a:t>
            </a:r>
            <a:r>
              <a:rPr lang="es-ES" baseline="0" dirty="0" smtClean="0"/>
              <a:t>(A) </a:t>
            </a:r>
            <a:r>
              <a:rPr lang="es-ES" baseline="0" dirty="0" err="1" smtClean="0"/>
              <a:t>site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different</a:t>
            </a:r>
            <a:r>
              <a:rPr lang="es-ES" baseline="0" dirty="0" smtClean="0"/>
              <a:t>. </a:t>
            </a:r>
            <a:r>
              <a:rPr lang="es-ES" baseline="0" dirty="0" err="1" smtClean="0"/>
              <a:t>Here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you</a:t>
            </a:r>
            <a:r>
              <a:rPr lang="es-ES" baseline="0" dirty="0" smtClean="0"/>
              <a:t> can </a:t>
            </a:r>
            <a:r>
              <a:rPr lang="es-ES" baseline="0" dirty="0" err="1" smtClean="0"/>
              <a:t>see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yeast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elements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well</a:t>
            </a:r>
            <a:r>
              <a:rPr lang="es-ES" baseline="0" dirty="0" smtClean="0"/>
              <a:t> </a:t>
            </a:r>
            <a:r>
              <a:rPr lang="es-ES" baseline="0" dirty="0" err="1" smtClean="0"/>
              <a:t>described</a:t>
            </a:r>
            <a:r>
              <a:rPr lang="es-ES" baseline="0" dirty="0" smtClean="0"/>
              <a:t> in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literature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BE78E0-8AF9-4C58-8B4C-B80F7D6B1763}" type="slidenum">
              <a:rPr lang="es-ES" smtClean="0"/>
              <a:t>23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154148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BE78E0-8AF9-4C58-8B4C-B80F7D6B1763}" type="slidenum">
              <a:rPr lang="es-ES" smtClean="0"/>
              <a:t>24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042368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Magnaporthe</a:t>
            </a:r>
            <a:r>
              <a:rPr lang="en-US" dirty="0" smtClean="0"/>
              <a:t> life cycle</a:t>
            </a:r>
            <a:r>
              <a:rPr lang="en-US" baseline="0" dirty="0" smtClean="0"/>
              <a:t> starts with a spore landing on the plant, from where a puncturing structure called “</a:t>
            </a:r>
            <a:r>
              <a:rPr lang="en-US" baseline="0" dirty="0" err="1" smtClean="0"/>
              <a:t>appressorium</a:t>
            </a:r>
            <a:r>
              <a:rPr lang="en-US" baseline="0" dirty="0" smtClean="0"/>
              <a:t>” is developed. The fungus then penetrate the cells, reproduces and the cycle starts over again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BE78E0-8AF9-4C58-8B4C-B80F7D6B1763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0505456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BE78E0-8AF9-4C58-8B4C-B80F7D6B1763}" type="slidenum">
              <a:rPr lang="es-ES" smtClean="0"/>
              <a:t>25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042368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BE78E0-8AF9-4C58-8B4C-B80F7D6B1763}" type="slidenum">
              <a:rPr lang="es-ES" smtClean="0"/>
              <a:t>26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042368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CA" dirty="0" smtClean="0"/>
              <a:t>And</a:t>
            </a:r>
            <a:r>
              <a:rPr lang="en-CA" baseline="0" dirty="0" smtClean="0"/>
              <a:t> this results in the fungus having longer 3’UTRs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A607DA-261F-484E-9E27-84F341EC9699}" type="slidenum">
              <a:rPr lang="en-CA" smtClean="0"/>
              <a:pPr/>
              <a:t>33</a:t>
            </a:fld>
            <a:endParaRPr lang="en-CA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APA - </a:t>
            </a:r>
            <a:endParaRPr lang="en-U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20E57CD-623C-49AF-8B1D-F16FE921C4FC}" type="slidenum">
              <a:rPr lang="en-GB" smtClean="0">
                <a:solidFill>
                  <a:prstClr val="black"/>
                </a:solidFill>
              </a:rPr>
              <a:pPr>
                <a:defRPr/>
              </a:pPr>
              <a:t>34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140364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schemeClr val="tx1"/>
                </a:solidFill>
                <a:latin typeface="+mn-lt"/>
              </a:rPr>
              <a:t>The recognition of a proper UGUA motif by Rbp35 is essential for the cleavage reaction. </a:t>
            </a:r>
          </a:p>
          <a:p>
            <a:endParaRPr lang="en-U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980A62-4FB9-4E95-82FC-55C1B88214C4}" type="slidenum">
              <a:rPr lang="en-US" smtClean="0">
                <a:solidFill>
                  <a:prstClr val="black"/>
                </a:solidFill>
              </a:rPr>
              <a:pPr/>
              <a:t>39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759067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Also, Rbp35 can help to occlude an alternative poly(A) site</a:t>
            </a:r>
            <a:endParaRPr lang="en-U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980A62-4FB9-4E95-82FC-55C1B88214C4}" type="slidenum">
              <a:rPr lang="en-US" smtClean="0">
                <a:solidFill>
                  <a:prstClr val="black"/>
                </a:solidFill>
              </a:rPr>
              <a:pPr/>
              <a:t>40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759067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When the protein is missing, the occluded poly(A) site becomes</a:t>
            </a:r>
            <a:r>
              <a:rPr lang="en-US" baseline="0" dirty="0" smtClean="0"/>
              <a:t> visible and it is cleaved</a:t>
            </a:r>
            <a:endParaRPr lang="en-U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980A62-4FB9-4E95-82FC-55C1B88214C4}" type="slidenum">
              <a:rPr lang="en-US" smtClean="0">
                <a:solidFill>
                  <a:prstClr val="black"/>
                </a:solidFill>
              </a:rPr>
              <a:pPr/>
              <a:t>41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759067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library</a:t>
            </a:r>
            <a:r>
              <a:rPr lang="en-US" baseline="0" dirty="0" smtClean="0"/>
              <a:t> preparation was performed by </a:t>
            </a:r>
            <a:r>
              <a:rPr lang="en-US" baseline="0" dirty="0" err="1" smtClean="0"/>
              <a:t>adriana</a:t>
            </a:r>
            <a:r>
              <a:rPr lang="en-US" baseline="0" dirty="0" smtClean="0"/>
              <a:t> in </a:t>
            </a:r>
            <a:r>
              <a:rPr lang="en-US" baseline="0" dirty="0" err="1" smtClean="0"/>
              <a:t>norwich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BE78E0-8AF9-4C58-8B4C-B80F7D6B1763}" type="slidenum">
              <a:rPr lang="es-ES" smtClean="0"/>
              <a:t>44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121375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are interested in two mutants, one is the</a:t>
            </a:r>
            <a:r>
              <a:rPr lang="en-US" baseline="0" dirty="0" smtClean="0"/>
              <a:t> </a:t>
            </a:r>
            <a:r>
              <a:rPr lang="en-US" dirty="0" smtClean="0"/>
              <a:t>rbp35</a:t>
            </a:r>
            <a:r>
              <a:rPr lang="en-US" baseline="0" dirty="0" smtClean="0"/>
              <a:t> gene</a:t>
            </a:r>
            <a:r>
              <a:rPr lang="en-US" dirty="0" smtClean="0"/>
              <a:t>, you</a:t>
            </a:r>
            <a:r>
              <a:rPr lang="en-US" baseline="0" dirty="0" smtClean="0"/>
              <a:t> can see here it’s defective in pathogenicity and development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BE78E0-8AF9-4C58-8B4C-B80F7D6B1763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641230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Rbp35 is a</a:t>
            </a:r>
            <a:r>
              <a:rPr lang="en-US" baseline="0" dirty="0" smtClean="0"/>
              <a:t> member on the polyadenylation machinery. As you all probably already know, polyadenylation is the process where  a nascent  messenger RNA is cleaved and added with adenines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BE78E0-8AF9-4C58-8B4C-B80F7D6B1763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256255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polyadenylation</a:t>
            </a:r>
            <a:r>
              <a:rPr lang="en-US" baseline="0" dirty="0" smtClean="0"/>
              <a:t> machinery is conserved in all </a:t>
            </a:r>
            <a:r>
              <a:rPr lang="en-US" baseline="0" dirty="0" err="1" smtClean="0"/>
              <a:t>eukariotic</a:t>
            </a:r>
            <a:r>
              <a:rPr lang="en-US" baseline="0" dirty="0" smtClean="0"/>
              <a:t> organisms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BE78E0-8AF9-4C58-8B4C-B80F7D6B1763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724435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But the </a:t>
            </a:r>
            <a:r>
              <a:rPr lang="en-US" dirty="0" err="1" smtClean="0"/>
              <a:t>orthologs</a:t>
            </a:r>
            <a:r>
              <a:rPr lang="en-US" dirty="0" smtClean="0"/>
              <a:t> of rbp35 is not found in yeast, while it is present</a:t>
            </a:r>
            <a:r>
              <a:rPr lang="en-US" baseline="0" dirty="0" smtClean="0"/>
              <a:t> in animals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BE78E0-8AF9-4C58-8B4C-B80F7D6B1763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272720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RBP35 is involved in alternative polyadenylation,</a:t>
            </a:r>
            <a:r>
              <a:rPr lang="en-US" baseline="0" dirty="0" smtClean="0"/>
              <a:t> a process where different  polyadenylation sites can be selected on the same transcript, depending on specific binding elements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BE78E0-8AF9-4C58-8B4C-B80F7D6B1763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16556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smtClean="0"/>
              <a:t>EXP5 is a </a:t>
            </a:r>
            <a:r>
              <a:rPr lang="en-US" sz="1200" dirty="0" err="1" smtClean="0"/>
              <a:t>kariopherin</a:t>
            </a:r>
            <a:r>
              <a:rPr lang="en-US" sz="1200" dirty="0" smtClean="0"/>
              <a:t> involved in the nuclear import/export.</a:t>
            </a:r>
            <a:r>
              <a:rPr lang="en-US" sz="1200" baseline="0" dirty="0" smtClean="0"/>
              <a:t> In animals it exports mostly double stranded RNAs and a few proteins, in yeast, it is involved in </a:t>
            </a:r>
            <a:r>
              <a:rPr lang="en-US" sz="1200" baseline="0" dirty="0" err="1" smtClean="0"/>
              <a:t>tRNA</a:t>
            </a:r>
            <a:r>
              <a:rPr lang="en-US" sz="1200" baseline="0" dirty="0" smtClean="0"/>
              <a:t> re-export and some transcription factors export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BE78E0-8AF9-4C58-8B4C-B80F7D6B1763}" type="slidenum">
              <a:rPr lang="es-ES" smtClean="0"/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733080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So, we want to know something more about these mutants.</a:t>
            </a:r>
            <a:r>
              <a:rPr lang="en-US" baseline="0" dirty="0" smtClean="0"/>
              <a:t> We have performed a </a:t>
            </a:r>
            <a:r>
              <a:rPr lang="en-US" baseline="0" dirty="0" err="1" smtClean="0"/>
              <a:t>poyadenylation</a:t>
            </a:r>
            <a:r>
              <a:rPr lang="en-US" baseline="0" dirty="0" smtClean="0"/>
              <a:t> sites sequencing, in order to know the role of Rbp35 in alternative polyadenylation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BE78E0-8AF9-4C58-8B4C-B80F7D6B1763}" type="slidenum">
              <a:rPr lang="es-ES" smtClean="0"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616906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7C714-66E9-4EBF-BE2C-122EA42E97DF}" type="datetimeFigureOut">
              <a:rPr lang="es-ES" smtClean="0"/>
              <a:t>15/06/2015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E06C7-8428-43A6-9202-EBE2CD6E3E1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513784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7C714-66E9-4EBF-BE2C-122EA42E97DF}" type="datetimeFigureOut">
              <a:rPr lang="es-ES" smtClean="0"/>
              <a:t>15/06/2015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E06C7-8428-43A6-9202-EBE2CD6E3E1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675757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7C714-66E9-4EBF-BE2C-122EA42E97DF}" type="datetimeFigureOut">
              <a:rPr lang="es-ES" smtClean="0"/>
              <a:t>15/06/2015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E06C7-8428-43A6-9202-EBE2CD6E3E1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937638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7C714-66E9-4EBF-BE2C-122EA42E97DF}" type="datetimeFigureOut">
              <a:rPr lang="es-ES" smtClean="0"/>
              <a:t>15/06/2015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E06C7-8428-43A6-9202-EBE2CD6E3E1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197577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7C714-66E9-4EBF-BE2C-122EA42E97DF}" type="datetimeFigureOut">
              <a:rPr lang="es-ES" smtClean="0"/>
              <a:t>15/06/2015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E06C7-8428-43A6-9202-EBE2CD6E3E1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020385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7C714-66E9-4EBF-BE2C-122EA42E97DF}" type="datetimeFigureOut">
              <a:rPr lang="es-ES" smtClean="0"/>
              <a:t>15/06/2015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E06C7-8428-43A6-9202-EBE2CD6E3E1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119479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7C714-66E9-4EBF-BE2C-122EA42E97DF}" type="datetimeFigureOut">
              <a:rPr lang="es-ES" smtClean="0"/>
              <a:t>15/06/2015</a:t>
            </a:fld>
            <a:endParaRPr lang="es-ES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E06C7-8428-43A6-9202-EBE2CD6E3E1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313336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7C714-66E9-4EBF-BE2C-122EA42E97DF}" type="datetimeFigureOut">
              <a:rPr lang="es-ES" smtClean="0"/>
              <a:t>15/06/2015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E06C7-8428-43A6-9202-EBE2CD6E3E1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382659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7C714-66E9-4EBF-BE2C-122EA42E97DF}" type="datetimeFigureOut">
              <a:rPr lang="es-ES" smtClean="0"/>
              <a:t>15/06/2015</a:t>
            </a:fld>
            <a:endParaRPr lang="es-ES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E06C7-8428-43A6-9202-EBE2CD6E3E1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38388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7C714-66E9-4EBF-BE2C-122EA42E97DF}" type="datetimeFigureOut">
              <a:rPr lang="es-ES" smtClean="0"/>
              <a:t>15/06/2015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E06C7-8428-43A6-9202-EBE2CD6E3E1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24537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7C714-66E9-4EBF-BE2C-122EA42E97DF}" type="datetimeFigureOut">
              <a:rPr lang="es-ES" smtClean="0"/>
              <a:t>15/06/2015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E06C7-8428-43A6-9202-EBE2CD6E3E1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555198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17C714-66E9-4EBF-BE2C-122EA42E97DF}" type="datetimeFigureOut">
              <a:rPr lang="es-ES" smtClean="0"/>
              <a:t>15/06/2015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5E06C7-8428-43A6-9202-EBE2CD6E3E1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925707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w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w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w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4.w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4.wmf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wmf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wm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w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w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w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3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ea typeface="FreeMono" pitchFamily="49" charset="0"/>
                <a:cs typeface="Arial" pitchFamily="34" charset="0"/>
              </a:rPr>
              <a:t>Bioinformatics approaches to understand RNA biology in the rice blast fungus</a:t>
            </a:r>
            <a:endParaRPr lang="es-ES" dirty="0">
              <a:ea typeface="FreeMono" pitchFamily="49" charset="0"/>
              <a:cs typeface="Arial" pitchFamily="34" charset="0"/>
            </a:endParaRP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Marco Marconi</a:t>
            </a:r>
          </a:p>
          <a:p>
            <a:r>
              <a:rPr lang="en-US" sz="1900" noProof="0" dirty="0" smtClean="0"/>
              <a:t>Center for Plant Biotechnology and Genomics</a:t>
            </a:r>
            <a:br>
              <a:rPr lang="en-US" sz="1900" noProof="0" dirty="0" smtClean="0"/>
            </a:br>
            <a:r>
              <a:rPr lang="en-US" sz="1900" noProof="0" dirty="0" smtClean="0"/>
              <a:t>Technical University of Madrid</a:t>
            </a:r>
          </a:p>
          <a:p>
            <a:endParaRPr lang="es-ES" dirty="0"/>
          </a:p>
        </p:txBody>
      </p:sp>
      <p:pic>
        <p:nvPicPr>
          <p:cNvPr id="4" name="19 Imagen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116632"/>
            <a:ext cx="1750159" cy="79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0 Imagen" descr="universidad_politecnica_logoD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43875" y="5859462"/>
            <a:ext cx="1000125" cy="995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3 Imagen" descr="universidad_politecnica_logoI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161215" y="5862637"/>
            <a:ext cx="944563" cy="995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483743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72 Conector recto"/>
          <p:cNvCxnSpPr>
            <a:cxnSpLocks noChangeShapeType="1"/>
          </p:cNvCxnSpPr>
          <p:nvPr/>
        </p:nvCxnSpPr>
        <p:spPr bwMode="auto">
          <a:xfrm>
            <a:off x="2590800" y="2838925"/>
            <a:ext cx="2349498" cy="0"/>
          </a:xfrm>
          <a:prstGeom prst="line">
            <a:avLst/>
          </a:prstGeom>
          <a:noFill/>
          <a:ln w="28575" algn="ctr">
            <a:solidFill>
              <a:srgbClr val="008E40"/>
            </a:solidFill>
            <a:round/>
            <a:headEnd/>
            <a:tailEnd/>
          </a:ln>
        </p:spPr>
      </p:cxnSp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We want to shed light on the role of RBP35 and EXP5 in </a:t>
            </a:r>
            <a:r>
              <a:rPr lang="en-US" i="1" dirty="0" err="1" smtClean="0"/>
              <a:t>M.oryzae</a:t>
            </a:r>
            <a:r>
              <a:rPr lang="en-US" i="1" dirty="0" smtClean="0"/>
              <a:t>:</a:t>
            </a:r>
            <a:endParaRPr lang="es-ES" i="1" dirty="0"/>
          </a:p>
        </p:txBody>
      </p:sp>
      <p:sp>
        <p:nvSpPr>
          <p:cNvPr id="3" name="2 CuadroTexto"/>
          <p:cNvSpPr txBox="1"/>
          <p:nvPr/>
        </p:nvSpPr>
        <p:spPr>
          <a:xfrm>
            <a:off x="914400" y="1981200"/>
            <a:ext cx="76517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2400" dirty="0" smtClean="0"/>
              <a:t>RNA-</a:t>
            </a:r>
            <a:r>
              <a:rPr lang="en-US" sz="2400" dirty="0" err="1" smtClean="0"/>
              <a:t>seq</a:t>
            </a:r>
            <a:r>
              <a:rPr lang="en-US" sz="2400" dirty="0" smtClean="0"/>
              <a:t> on polyadenylation sites</a:t>
            </a:r>
            <a:endParaRPr lang="es-ES" sz="2000" dirty="0"/>
          </a:p>
        </p:txBody>
      </p:sp>
      <p:sp>
        <p:nvSpPr>
          <p:cNvPr id="4" name="73 Flecha derecha"/>
          <p:cNvSpPr>
            <a:spLocks noChangeArrowheads="1"/>
          </p:cNvSpPr>
          <p:nvPr/>
        </p:nvSpPr>
        <p:spPr bwMode="auto">
          <a:xfrm>
            <a:off x="3161904" y="2731777"/>
            <a:ext cx="1463732" cy="230455"/>
          </a:xfrm>
          <a:prstGeom prst="rightArrow">
            <a:avLst>
              <a:gd name="adj1" fmla="val 50000"/>
              <a:gd name="adj2" fmla="val 26478"/>
            </a:avLst>
          </a:prstGeom>
          <a:solidFill>
            <a:srgbClr val="92D050"/>
          </a:solidFill>
          <a:ln w="9525" algn="ctr">
            <a:solidFill>
              <a:srgbClr val="008E40"/>
            </a:solidFill>
            <a:round/>
            <a:headEnd/>
            <a:tailEnd/>
          </a:ln>
        </p:spPr>
        <p:txBody>
          <a:bodyPr/>
          <a:lstStyle/>
          <a:p>
            <a:pPr>
              <a:buFontTx/>
              <a:buNone/>
            </a:pPr>
            <a:endParaRPr lang="es-ES">
              <a:solidFill>
                <a:srgbClr val="000000"/>
              </a:solidFill>
            </a:endParaRPr>
          </a:p>
        </p:txBody>
      </p:sp>
      <p:sp>
        <p:nvSpPr>
          <p:cNvPr id="5" name="74 Elipse"/>
          <p:cNvSpPr>
            <a:spLocks noChangeArrowheads="1"/>
          </p:cNvSpPr>
          <p:nvPr/>
        </p:nvSpPr>
        <p:spPr bwMode="auto">
          <a:xfrm>
            <a:off x="2590800" y="2777020"/>
            <a:ext cx="44273" cy="140700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>
              <a:buFontTx/>
              <a:buNone/>
            </a:pPr>
            <a:endParaRPr lang="es-ES">
              <a:solidFill>
                <a:srgbClr val="000000"/>
              </a:solidFill>
            </a:endParaRPr>
          </a:p>
        </p:txBody>
      </p:sp>
      <p:cxnSp>
        <p:nvCxnSpPr>
          <p:cNvPr id="6" name="76 Conector recto"/>
          <p:cNvCxnSpPr>
            <a:cxnSpLocks noChangeShapeType="1"/>
          </p:cNvCxnSpPr>
          <p:nvPr/>
        </p:nvCxnSpPr>
        <p:spPr bwMode="auto">
          <a:xfrm>
            <a:off x="2611464" y="3627116"/>
            <a:ext cx="3086969" cy="0"/>
          </a:xfrm>
          <a:prstGeom prst="line">
            <a:avLst/>
          </a:prstGeom>
          <a:noFill/>
          <a:ln w="28575" algn="ctr">
            <a:solidFill>
              <a:srgbClr val="008E40"/>
            </a:solidFill>
            <a:round/>
            <a:headEnd/>
            <a:tailEnd/>
          </a:ln>
        </p:spPr>
      </p:cxnSp>
      <p:sp>
        <p:nvSpPr>
          <p:cNvPr id="7" name="77 Flecha derecha"/>
          <p:cNvSpPr>
            <a:spLocks noChangeArrowheads="1"/>
          </p:cNvSpPr>
          <p:nvPr/>
        </p:nvSpPr>
        <p:spPr bwMode="auto">
          <a:xfrm>
            <a:off x="3182568" y="3512818"/>
            <a:ext cx="1463732" cy="230455"/>
          </a:xfrm>
          <a:prstGeom prst="rightArrow">
            <a:avLst>
              <a:gd name="adj1" fmla="val 50000"/>
              <a:gd name="adj2" fmla="val 26478"/>
            </a:avLst>
          </a:prstGeom>
          <a:solidFill>
            <a:srgbClr val="92D050"/>
          </a:solidFill>
          <a:ln w="9525" algn="ctr">
            <a:solidFill>
              <a:srgbClr val="008E40"/>
            </a:solidFill>
            <a:round/>
            <a:headEnd/>
            <a:tailEnd/>
          </a:ln>
        </p:spPr>
        <p:txBody>
          <a:bodyPr/>
          <a:lstStyle/>
          <a:p>
            <a:pPr>
              <a:buFontTx/>
              <a:buNone/>
            </a:pPr>
            <a:endParaRPr lang="es-ES">
              <a:solidFill>
                <a:srgbClr val="000000"/>
              </a:solidFill>
            </a:endParaRPr>
          </a:p>
        </p:txBody>
      </p:sp>
      <p:sp>
        <p:nvSpPr>
          <p:cNvPr id="8" name="78 Elipse"/>
          <p:cNvSpPr>
            <a:spLocks noChangeArrowheads="1"/>
          </p:cNvSpPr>
          <p:nvPr/>
        </p:nvSpPr>
        <p:spPr bwMode="auto">
          <a:xfrm>
            <a:off x="2611464" y="3558061"/>
            <a:ext cx="44273" cy="140700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>
              <a:buFontTx/>
              <a:buNone/>
            </a:pPr>
            <a:endParaRPr lang="es-ES">
              <a:solidFill>
                <a:srgbClr val="000000"/>
              </a:solidFill>
            </a:endParaRPr>
          </a:p>
        </p:txBody>
      </p:sp>
      <p:sp>
        <p:nvSpPr>
          <p:cNvPr id="9" name="8 CuadroTexto"/>
          <p:cNvSpPr txBox="1"/>
          <p:nvPr/>
        </p:nvSpPr>
        <p:spPr bwMode="auto">
          <a:xfrm>
            <a:off x="4875472" y="2711967"/>
            <a:ext cx="1936961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Tx/>
              <a:buNone/>
              <a:defRPr/>
            </a:pPr>
            <a:r>
              <a:rPr lang="es-ES" sz="1050" dirty="0" smtClean="0">
                <a:solidFill>
                  <a:srgbClr val="008E40"/>
                </a:solidFill>
              </a:rPr>
              <a:t>AAAAAAAAAAAAAAAAAAAA</a:t>
            </a:r>
            <a:endParaRPr lang="es-ES" sz="1050" baseline="-25000" dirty="0">
              <a:solidFill>
                <a:srgbClr val="008E40"/>
              </a:solidFill>
            </a:endParaRPr>
          </a:p>
        </p:txBody>
      </p:sp>
      <p:sp>
        <p:nvSpPr>
          <p:cNvPr id="10" name="9 CuadroTexto"/>
          <p:cNvSpPr txBox="1"/>
          <p:nvPr/>
        </p:nvSpPr>
        <p:spPr bwMode="auto">
          <a:xfrm>
            <a:off x="5630368" y="3496192"/>
            <a:ext cx="1042401" cy="25391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buFontTx/>
              <a:buNone/>
              <a:defRPr/>
            </a:pPr>
            <a:r>
              <a:rPr lang="es-ES" sz="1050" dirty="0" smtClean="0">
                <a:solidFill>
                  <a:srgbClr val="008E40"/>
                </a:solidFill>
              </a:rPr>
              <a:t>AAAAAAAAAA</a:t>
            </a:r>
            <a:endParaRPr lang="es-ES" sz="1050" baseline="-25000" dirty="0">
              <a:solidFill>
                <a:srgbClr val="008E40"/>
              </a:solidFill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2095" y="2438400"/>
            <a:ext cx="586753" cy="5867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8433" y="3211824"/>
            <a:ext cx="586753" cy="5867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13168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We want to shed light on the role of RBP35 and EXP5 in </a:t>
            </a:r>
            <a:r>
              <a:rPr lang="en-US" i="1" dirty="0" err="1" smtClean="0"/>
              <a:t>M.oryzae</a:t>
            </a:r>
            <a:r>
              <a:rPr lang="en-US" i="1" dirty="0" smtClean="0"/>
              <a:t>:</a:t>
            </a:r>
            <a:endParaRPr lang="es-ES" i="1" dirty="0"/>
          </a:p>
        </p:txBody>
      </p:sp>
      <p:sp>
        <p:nvSpPr>
          <p:cNvPr id="3" name="2 CuadroTexto"/>
          <p:cNvSpPr txBox="1"/>
          <p:nvPr/>
        </p:nvSpPr>
        <p:spPr>
          <a:xfrm>
            <a:off x="914400" y="1981200"/>
            <a:ext cx="76517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RNA-</a:t>
            </a:r>
            <a:r>
              <a:rPr lang="en-US" sz="2000" dirty="0" err="1">
                <a:solidFill>
                  <a:schemeClr val="bg1">
                    <a:lumMod val="85000"/>
                  </a:schemeClr>
                </a:solidFill>
              </a:rPr>
              <a:t>seq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 on polyadenylation sites</a:t>
            </a:r>
            <a:endParaRPr lang="es-ES" sz="20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1" name="10 Rectángulo"/>
          <p:cNvSpPr/>
          <p:nvPr/>
        </p:nvSpPr>
        <p:spPr>
          <a:xfrm>
            <a:off x="948564" y="3395294"/>
            <a:ext cx="762843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2400" dirty="0" smtClean="0"/>
              <a:t>Small RNA-sequencing</a:t>
            </a:r>
            <a:endParaRPr lang="es-ES" sz="2400" dirty="0"/>
          </a:p>
        </p:txBody>
      </p:sp>
      <p:pic>
        <p:nvPicPr>
          <p:cNvPr id="1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4532116"/>
            <a:ext cx="809625" cy="723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913866">
            <a:off x="3923826" y="4896221"/>
            <a:ext cx="1079221" cy="3349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4304754"/>
            <a:ext cx="1296050" cy="7669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12 CuadroTexto"/>
          <p:cNvSpPr txBox="1"/>
          <p:nvPr/>
        </p:nvSpPr>
        <p:spPr>
          <a:xfrm>
            <a:off x="3886200" y="4503552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?</a:t>
            </a:r>
            <a:endParaRPr lang="es-ES" dirty="0"/>
          </a:p>
        </p:txBody>
      </p:sp>
      <p:sp>
        <p:nvSpPr>
          <p:cNvPr id="20" name="19 CuadroTexto"/>
          <p:cNvSpPr txBox="1"/>
          <p:nvPr/>
        </p:nvSpPr>
        <p:spPr>
          <a:xfrm>
            <a:off x="4611610" y="5193268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?</a:t>
            </a:r>
            <a:endParaRPr lang="es-ES" dirty="0"/>
          </a:p>
        </p:txBody>
      </p:sp>
      <p:sp>
        <p:nvSpPr>
          <p:cNvPr id="21" name="20 CuadroTexto"/>
          <p:cNvSpPr txBox="1"/>
          <p:nvPr/>
        </p:nvSpPr>
        <p:spPr>
          <a:xfrm>
            <a:off x="5122652" y="4582472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?</a:t>
            </a:r>
            <a:endParaRPr lang="es-ES" dirty="0"/>
          </a:p>
        </p:txBody>
      </p:sp>
      <p:sp>
        <p:nvSpPr>
          <p:cNvPr id="22" name="21 CuadroTexto"/>
          <p:cNvSpPr txBox="1"/>
          <p:nvPr/>
        </p:nvSpPr>
        <p:spPr>
          <a:xfrm>
            <a:off x="5638800" y="4958227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?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56429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We want to shed light on the role of RBP35 and EXP5 in </a:t>
            </a:r>
            <a:r>
              <a:rPr lang="en-US" i="1" dirty="0" err="1" smtClean="0"/>
              <a:t>M.oryzae</a:t>
            </a:r>
            <a:r>
              <a:rPr lang="en-US" i="1" dirty="0" smtClean="0"/>
              <a:t>:</a:t>
            </a:r>
            <a:endParaRPr lang="es-ES" i="1" dirty="0"/>
          </a:p>
        </p:txBody>
      </p:sp>
      <p:sp>
        <p:nvSpPr>
          <p:cNvPr id="3" name="2 CuadroTexto"/>
          <p:cNvSpPr txBox="1"/>
          <p:nvPr/>
        </p:nvSpPr>
        <p:spPr>
          <a:xfrm>
            <a:off x="914400" y="1981200"/>
            <a:ext cx="76517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RNA-</a:t>
            </a:r>
            <a:r>
              <a:rPr lang="en-US" sz="2000" dirty="0" err="1">
                <a:solidFill>
                  <a:schemeClr val="bg1">
                    <a:lumMod val="85000"/>
                  </a:schemeClr>
                </a:solidFill>
              </a:rPr>
              <a:t>seq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 on polyadenylation sites</a:t>
            </a:r>
            <a:endParaRPr lang="es-ES" sz="20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1" name="10 Rectángulo"/>
          <p:cNvSpPr/>
          <p:nvPr/>
        </p:nvSpPr>
        <p:spPr>
          <a:xfrm>
            <a:off x="948564" y="3395294"/>
            <a:ext cx="762843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2000" dirty="0" smtClean="0">
                <a:solidFill>
                  <a:schemeClr val="bg1">
                    <a:lumMod val="85000"/>
                  </a:schemeClr>
                </a:solidFill>
              </a:rPr>
              <a:t>Small RNA-</a:t>
            </a:r>
            <a:r>
              <a:rPr lang="en-US" sz="2000" dirty="0" err="1" smtClean="0">
                <a:solidFill>
                  <a:schemeClr val="bg1">
                    <a:lumMod val="85000"/>
                  </a:schemeClr>
                </a:solidFill>
              </a:rPr>
              <a:t>seq</a:t>
            </a:r>
            <a:endParaRPr lang="es-ES" sz="20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2" name="10 Rectángulo"/>
          <p:cNvSpPr/>
          <p:nvPr/>
        </p:nvSpPr>
        <p:spPr>
          <a:xfrm>
            <a:off x="948564" y="5715000"/>
            <a:ext cx="796683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2400" dirty="0" smtClean="0"/>
              <a:t>Evolutionary analysis of polyadenylation/splicing/translation machineries</a:t>
            </a:r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val="2584364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72 Conector recto"/>
          <p:cNvCxnSpPr>
            <a:cxnSpLocks noChangeShapeType="1"/>
          </p:cNvCxnSpPr>
          <p:nvPr/>
        </p:nvCxnSpPr>
        <p:spPr bwMode="auto">
          <a:xfrm>
            <a:off x="2590800" y="3372325"/>
            <a:ext cx="2349498" cy="0"/>
          </a:xfrm>
          <a:prstGeom prst="line">
            <a:avLst/>
          </a:prstGeom>
          <a:noFill/>
          <a:ln w="28575" algn="ctr">
            <a:solidFill>
              <a:srgbClr val="008E40"/>
            </a:solidFill>
            <a:round/>
            <a:headEnd/>
            <a:tailEnd/>
          </a:ln>
        </p:spPr>
      </p:cxnSp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We want to shed light on the role of RBP35 and EXP5 in </a:t>
            </a:r>
            <a:r>
              <a:rPr lang="en-US" i="1" dirty="0" err="1" smtClean="0"/>
              <a:t>M.oryzae</a:t>
            </a:r>
            <a:r>
              <a:rPr lang="en-US" i="1" dirty="0" smtClean="0"/>
              <a:t>:</a:t>
            </a:r>
            <a:endParaRPr lang="es-ES" i="1" dirty="0"/>
          </a:p>
        </p:txBody>
      </p:sp>
      <p:sp>
        <p:nvSpPr>
          <p:cNvPr id="3" name="2 CuadroTexto"/>
          <p:cNvSpPr txBox="1"/>
          <p:nvPr/>
        </p:nvSpPr>
        <p:spPr>
          <a:xfrm>
            <a:off x="914400" y="1981200"/>
            <a:ext cx="76517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2400" dirty="0"/>
              <a:t>RNA-</a:t>
            </a:r>
            <a:r>
              <a:rPr lang="en-US" sz="2400" dirty="0" err="1"/>
              <a:t>seq</a:t>
            </a:r>
            <a:r>
              <a:rPr lang="en-US" sz="2400" dirty="0"/>
              <a:t> on polyadenylation sites</a:t>
            </a:r>
            <a:endParaRPr lang="es-ES" sz="2400" dirty="0"/>
          </a:p>
        </p:txBody>
      </p:sp>
      <p:sp>
        <p:nvSpPr>
          <p:cNvPr id="4" name="73 Flecha derecha"/>
          <p:cNvSpPr>
            <a:spLocks noChangeArrowheads="1"/>
          </p:cNvSpPr>
          <p:nvPr/>
        </p:nvSpPr>
        <p:spPr bwMode="auto">
          <a:xfrm>
            <a:off x="3161904" y="3265177"/>
            <a:ext cx="1463732" cy="230455"/>
          </a:xfrm>
          <a:prstGeom prst="rightArrow">
            <a:avLst>
              <a:gd name="adj1" fmla="val 50000"/>
              <a:gd name="adj2" fmla="val 26478"/>
            </a:avLst>
          </a:prstGeom>
          <a:solidFill>
            <a:srgbClr val="92D050"/>
          </a:solidFill>
          <a:ln w="9525" algn="ctr">
            <a:solidFill>
              <a:srgbClr val="008E40"/>
            </a:solidFill>
            <a:round/>
            <a:headEnd/>
            <a:tailEnd/>
          </a:ln>
        </p:spPr>
        <p:txBody>
          <a:bodyPr/>
          <a:lstStyle/>
          <a:p>
            <a:pPr>
              <a:buFontTx/>
              <a:buNone/>
            </a:pPr>
            <a:endParaRPr lang="es-ES">
              <a:solidFill>
                <a:srgbClr val="000000"/>
              </a:solidFill>
            </a:endParaRPr>
          </a:p>
        </p:txBody>
      </p:sp>
      <p:sp>
        <p:nvSpPr>
          <p:cNvPr id="5" name="74 Elipse"/>
          <p:cNvSpPr>
            <a:spLocks noChangeArrowheads="1"/>
          </p:cNvSpPr>
          <p:nvPr/>
        </p:nvSpPr>
        <p:spPr bwMode="auto">
          <a:xfrm>
            <a:off x="2590800" y="3310420"/>
            <a:ext cx="44273" cy="140700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>
              <a:buFontTx/>
              <a:buNone/>
            </a:pPr>
            <a:endParaRPr lang="es-ES">
              <a:solidFill>
                <a:srgbClr val="000000"/>
              </a:solidFill>
            </a:endParaRPr>
          </a:p>
        </p:txBody>
      </p:sp>
      <p:cxnSp>
        <p:nvCxnSpPr>
          <p:cNvPr id="6" name="76 Conector recto"/>
          <p:cNvCxnSpPr>
            <a:cxnSpLocks noChangeShapeType="1"/>
          </p:cNvCxnSpPr>
          <p:nvPr/>
        </p:nvCxnSpPr>
        <p:spPr bwMode="auto">
          <a:xfrm>
            <a:off x="2611464" y="4160516"/>
            <a:ext cx="3086969" cy="0"/>
          </a:xfrm>
          <a:prstGeom prst="line">
            <a:avLst/>
          </a:prstGeom>
          <a:noFill/>
          <a:ln w="28575" algn="ctr">
            <a:solidFill>
              <a:srgbClr val="008E40"/>
            </a:solidFill>
            <a:round/>
            <a:headEnd/>
            <a:tailEnd/>
          </a:ln>
        </p:spPr>
      </p:cxnSp>
      <p:sp>
        <p:nvSpPr>
          <p:cNvPr id="7" name="77 Flecha derecha"/>
          <p:cNvSpPr>
            <a:spLocks noChangeArrowheads="1"/>
          </p:cNvSpPr>
          <p:nvPr/>
        </p:nvSpPr>
        <p:spPr bwMode="auto">
          <a:xfrm>
            <a:off x="3182568" y="4046218"/>
            <a:ext cx="1463732" cy="230455"/>
          </a:xfrm>
          <a:prstGeom prst="rightArrow">
            <a:avLst>
              <a:gd name="adj1" fmla="val 50000"/>
              <a:gd name="adj2" fmla="val 26478"/>
            </a:avLst>
          </a:prstGeom>
          <a:solidFill>
            <a:srgbClr val="92D050"/>
          </a:solidFill>
          <a:ln w="9525" algn="ctr">
            <a:solidFill>
              <a:srgbClr val="008E40"/>
            </a:solidFill>
            <a:round/>
            <a:headEnd/>
            <a:tailEnd/>
          </a:ln>
        </p:spPr>
        <p:txBody>
          <a:bodyPr/>
          <a:lstStyle/>
          <a:p>
            <a:pPr>
              <a:buFontTx/>
              <a:buNone/>
            </a:pPr>
            <a:endParaRPr lang="es-ES">
              <a:solidFill>
                <a:srgbClr val="000000"/>
              </a:solidFill>
            </a:endParaRPr>
          </a:p>
        </p:txBody>
      </p:sp>
      <p:sp>
        <p:nvSpPr>
          <p:cNvPr id="8" name="78 Elipse"/>
          <p:cNvSpPr>
            <a:spLocks noChangeArrowheads="1"/>
          </p:cNvSpPr>
          <p:nvPr/>
        </p:nvSpPr>
        <p:spPr bwMode="auto">
          <a:xfrm>
            <a:off x="2611464" y="4091461"/>
            <a:ext cx="44273" cy="140700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>
              <a:buFontTx/>
              <a:buNone/>
            </a:pPr>
            <a:endParaRPr lang="es-ES">
              <a:solidFill>
                <a:srgbClr val="000000"/>
              </a:solidFill>
            </a:endParaRPr>
          </a:p>
        </p:txBody>
      </p:sp>
      <p:sp>
        <p:nvSpPr>
          <p:cNvPr id="9" name="8 CuadroTexto"/>
          <p:cNvSpPr txBox="1"/>
          <p:nvPr/>
        </p:nvSpPr>
        <p:spPr bwMode="auto">
          <a:xfrm>
            <a:off x="4875472" y="3245367"/>
            <a:ext cx="1936961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Tx/>
              <a:buNone/>
              <a:defRPr/>
            </a:pPr>
            <a:r>
              <a:rPr lang="es-ES" sz="1050" dirty="0" smtClean="0">
                <a:solidFill>
                  <a:srgbClr val="008E40"/>
                </a:solidFill>
              </a:rPr>
              <a:t>AAAAAAAAAAAAAAAAAAAA</a:t>
            </a:r>
            <a:endParaRPr lang="es-ES" sz="1050" baseline="-25000" dirty="0">
              <a:solidFill>
                <a:srgbClr val="008E40"/>
              </a:solidFill>
            </a:endParaRPr>
          </a:p>
        </p:txBody>
      </p:sp>
      <p:sp>
        <p:nvSpPr>
          <p:cNvPr id="10" name="9 CuadroTexto"/>
          <p:cNvSpPr txBox="1"/>
          <p:nvPr/>
        </p:nvSpPr>
        <p:spPr bwMode="auto">
          <a:xfrm>
            <a:off x="5630368" y="4029592"/>
            <a:ext cx="1042401" cy="25391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buFontTx/>
              <a:buNone/>
              <a:defRPr/>
            </a:pPr>
            <a:r>
              <a:rPr lang="es-ES" sz="1050" dirty="0" smtClean="0">
                <a:solidFill>
                  <a:srgbClr val="008E40"/>
                </a:solidFill>
              </a:rPr>
              <a:t>AAAAAAAAAA</a:t>
            </a:r>
            <a:endParaRPr lang="es-ES" sz="1050" baseline="-25000" dirty="0">
              <a:solidFill>
                <a:srgbClr val="008E40"/>
              </a:solidFill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2095" y="2971800"/>
            <a:ext cx="586753" cy="5867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8433" y="3745224"/>
            <a:ext cx="586753" cy="5867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10 Marco"/>
          <p:cNvSpPr/>
          <p:nvPr/>
        </p:nvSpPr>
        <p:spPr>
          <a:xfrm>
            <a:off x="381000" y="1828800"/>
            <a:ext cx="8534400" cy="3276600"/>
          </a:xfrm>
          <a:prstGeom prst="frame">
            <a:avLst>
              <a:gd name="adj1" fmla="val 126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897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CuadroTexto"/>
          <p:cNvSpPr txBox="1"/>
          <p:nvPr/>
        </p:nvSpPr>
        <p:spPr>
          <a:xfrm>
            <a:off x="3183593" y="1295400"/>
            <a:ext cx="2781146" cy="47089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ctr"/>
            <a:r>
              <a:rPr lang="en-GB" sz="2000" u="sng" dirty="0" smtClean="0">
                <a:solidFill>
                  <a:srgbClr val="000000"/>
                </a:solidFill>
              </a:rPr>
              <a:t>Two </a:t>
            </a:r>
            <a:r>
              <a:rPr lang="en-GB" sz="2000" u="sng" dirty="0">
                <a:solidFill>
                  <a:srgbClr val="000000"/>
                </a:solidFill>
              </a:rPr>
              <a:t>strains:</a:t>
            </a:r>
          </a:p>
          <a:p>
            <a:pPr marL="285750" indent="-285750" algn="ctr"/>
            <a:r>
              <a:rPr lang="en-GB" sz="2000" dirty="0">
                <a:solidFill>
                  <a:srgbClr val="000000"/>
                </a:solidFill>
              </a:rPr>
              <a:t>WT</a:t>
            </a:r>
          </a:p>
          <a:p>
            <a:pPr marL="285750" indent="-285750" algn="ctr"/>
            <a:r>
              <a:rPr lang="es-ES" sz="2000" i="1" dirty="0">
                <a:solidFill>
                  <a:srgbClr val="000000"/>
                </a:solidFill>
              </a:rPr>
              <a:t>∆rbp35</a:t>
            </a:r>
            <a:r>
              <a:rPr lang="en-GB" sz="2000" dirty="0">
                <a:solidFill>
                  <a:srgbClr val="000000"/>
                </a:solidFill>
              </a:rPr>
              <a:t> </a:t>
            </a:r>
          </a:p>
          <a:p>
            <a:pPr algn="ctr">
              <a:buFont typeface="Wingdings" pitchFamily="2" charset="2"/>
              <a:buNone/>
            </a:pPr>
            <a:endParaRPr lang="en-GB" sz="2000" u="sng" dirty="0" smtClean="0">
              <a:solidFill>
                <a:srgbClr val="000000"/>
              </a:solidFill>
            </a:endParaRPr>
          </a:p>
          <a:p>
            <a:pPr algn="ctr">
              <a:buFont typeface="Wingdings" pitchFamily="2" charset="2"/>
              <a:buNone/>
            </a:pPr>
            <a:r>
              <a:rPr lang="en-GB" sz="2000" u="sng" dirty="0" smtClean="0">
                <a:solidFill>
                  <a:srgbClr val="000000"/>
                </a:solidFill>
              </a:rPr>
              <a:t>Four nutrient conditions:</a:t>
            </a:r>
          </a:p>
          <a:p>
            <a:pPr marL="285750" indent="-285750" algn="ctr"/>
            <a:r>
              <a:rPr lang="en-GB" sz="2000" b="0" dirty="0" smtClean="0">
                <a:solidFill>
                  <a:srgbClr val="000000"/>
                </a:solidFill>
              </a:rPr>
              <a:t>Complete medium</a:t>
            </a:r>
          </a:p>
          <a:p>
            <a:pPr marL="285750" indent="-285750" algn="ctr"/>
            <a:r>
              <a:rPr lang="en-GB" sz="2000" b="0" dirty="0" smtClean="0">
                <a:solidFill>
                  <a:srgbClr val="000000"/>
                </a:solidFill>
              </a:rPr>
              <a:t>Minimal medium</a:t>
            </a:r>
          </a:p>
          <a:p>
            <a:pPr marL="285750" indent="-285750" algn="ctr"/>
            <a:r>
              <a:rPr lang="en-GB" sz="2000" b="0" dirty="0" smtClean="0">
                <a:solidFill>
                  <a:srgbClr val="000000"/>
                </a:solidFill>
              </a:rPr>
              <a:t>Nitrogen starvation</a:t>
            </a:r>
          </a:p>
          <a:p>
            <a:pPr marL="285750" indent="-285750" algn="ctr"/>
            <a:r>
              <a:rPr lang="en-GB" sz="2000" dirty="0" smtClean="0">
                <a:solidFill>
                  <a:srgbClr val="000000"/>
                </a:solidFill>
              </a:rPr>
              <a:t>Carbon starvation</a:t>
            </a:r>
            <a:endParaRPr lang="en-GB" sz="2000" b="0" dirty="0" smtClean="0">
              <a:solidFill>
                <a:srgbClr val="000000"/>
              </a:solidFill>
            </a:endParaRPr>
          </a:p>
          <a:p>
            <a:pPr marL="285750" indent="-285750" algn="ctr"/>
            <a:endParaRPr lang="en-GB" sz="2000" dirty="0">
              <a:solidFill>
                <a:srgbClr val="000000"/>
              </a:solidFill>
            </a:endParaRPr>
          </a:p>
          <a:p>
            <a:pPr marL="285750" indent="-285750" algn="ctr"/>
            <a:r>
              <a:rPr lang="en-GB" sz="2000" b="0" u="sng" dirty="0" smtClean="0">
                <a:solidFill>
                  <a:srgbClr val="000000"/>
                </a:solidFill>
              </a:rPr>
              <a:t>3 Replicates:</a:t>
            </a:r>
          </a:p>
          <a:p>
            <a:pPr marL="285750" indent="-285750" algn="ctr"/>
            <a:r>
              <a:rPr lang="en-GB" sz="2000" b="0" dirty="0" smtClean="0">
                <a:solidFill>
                  <a:srgbClr val="000000"/>
                </a:solidFill>
              </a:rPr>
              <a:t>#1, #2, #3</a:t>
            </a:r>
          </a:p>
          <a:p>
            <a:pPr marL="285750" indent="-285750" algn="ctr"/>
            <a:endParaRPr lang="en-GB" sz="2000" dirty="0">
              <a:solidFill>
                <a:srgbClr val="000000"/>
              </a:solidFill>
            </a:endParaRPr>
          </a:p>
          <a:p>
            <a:pPr marL="285750" indent="-285750" algn="ctr"/>
            <a:r>
              <a:rPr lang="en-GB" sz="2000" b="0" u="sng" dirty="0" smtClean="0">
                <a:solidFill>
                  <a:srgbClr val="000000"/>
                </a:solidFill>
              </a:rPr>
              <a:t>Coverage:</a:t>
            </a:r>
          </a:p>
          <a:p>
            <a:pPr marL="285750" indent="-285750" algn="ctr"/>
            <a:r>
              <a:rPr lang="en-GB" sz="2000" dirty="0" smtClean="0">
                <a:solidFill>
                  <a:srgbClr val="000000"/>
                </a:solidFill>
              </a:rPr>
              <a:t>400x poly(A) site</a:t>
            </a:r>
            <a:endParaRPr lang="en-GB" sz="2000" b="0" dirty="0">
              <a:solidFill>
                <a:srgbClr val="000000"/>
              </a:solidFill>
            </a:endParaRPr>
          </a:p>
        </p:txBody>
      </p:sp>
      <p:sp>
        <p:nvSpPr>
          <p:cNvPr id="3" name="1 CuadroTexto"/>
          <p:cNvSpPr txBox="1"/>
          <p:nvPr/>
        </p:nvSpPr>
        <p:spPr>
          <a:xfrm>
            <a:off x="88998" y="135467"/>
            <a:ext cx="8970336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GB"/>
            </a:defPPr>
            <a:lvl1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kern="0">
                <a:solidFill>
                  <a:srgbClr val="FFFFFF"/>
                </a:solidFill>
                <a:latin typeface="Comic Sans MS" pitchFamily="66" charset="0"/>
              </a:defRPr>
            </a:lvl1pPr>
          </a:lstStyle>
          <a:p>
            <a:r>
              <a:rPr lang="es-ES" sz="3600" dirty="0" err="1" smtClean="0">
                <a:solidFill>
                  <a:schemeClr val="tx1"/>
                </a:solidFill>
                <a:latin typeface="+mj-lt"/>
              </a:rPr>
              <a:t>Sequencing</a:t>
            </a:r>
            <a:r>
              <a:rPr lang="es-ES" sz="3600" dirty="0" smtClean="0">
                <a:solidFill>
                  <a:schemeClr val="tx1"/>
                </a:solidFill>
                <a:latin typeface="+mj-lt"/>
              </a:rPr>
              <a:t> </a:t>
            </a:r>
            <a:r>
              <a:rPr lang="es-ES" sz="3600" dirty="0" err="1" smtClean="0">
                <a:solidFill>
                  <a:schemeClr val="tx1"/>
                </a:solidFill>
                <a:latin typeface="+mj-lt"/>
              </a:rPr>
              <a:t>details</a:t>
            </a:r>
            <a:endParaRPr lang="es-ES" sz="3600" i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5" name="4 Cerrar llave"/>
          <p:cNvSpPr/>
          <p:nvPr/>
        </p:nvSpPr>
        <p:spPr>
          <a:xfrm>
            <a:off x="5562600" y="3505200"/>
            <a:ext cx="304800" cy="60960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5 Rectángulo"/>
          <p:cNvSpPr/>
          <p:nvPr/>
        </p:nvSpPr>
        <p:spPr>
          <a:xfrm>
            <a:off x="5927937" y="3656111"/>
            <a:ext cx="221689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 algn="ctr"/>
            <a:r>
              <a:rPr lang="en-GB" sz="1400" dirty="0" smtClean="0">
                <a:solidFill>
                  <a:srgbClr val="000000"/>
                </a:solidFill>
              </a:rPr>
              <a:t>Typical on-plant conditions</a:t>
            </a:r>
            <a:endParaRPr lang="en-GB" sz="1400" dirty="0">
              <a:solidFill>
                <a:srgbClr val="000000"/>
              </a:solidFill>
            </a:endParaRPr>
          </a:p>
        </p:txBody>
      </p:sp>
      <p:pic>
        <p:nvPicPr>
          <p:cNvPr id="3073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286000"/>
            <a:ext cx="1685925" cy="1962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ectangle 7"/>
          <p:cNvSpPr/>
          <p:nvPr/>
        </p:nvSpPr>
        <p:spPr>
          <a:xfrm>
            <a:off x="250918" y="4419600"/>
            <a:ext cx="24032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Julio Rodríguez-Romero</a:t>
            </a:r>
          </a:p>
        </p:txBody>
      </p:sp>
      <p:sp>
        <p:nvSpPr>
          <p:cNvPr id="9" name="2 CuadroTexto"/>
          <p:cNvSpPr txBox="1"/>
          <p:nvPr/>
        </p:nvSpPr>
        <p:spPr>
          <a:xfrm>
            <a:off x="88998" y="6324600"/>
            <a:ext cx="89275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Font typeface="Wingdings" pitchFamily="2" charset="2"/>
              <a:buNone/>
            </a:pPr>
            <a:r>
              <a:rPr lang="en-US" sz="1200" b="0" dirty="0" smtClean="0">
                <a:solidFill>
                  <a:srgbClr val="000000"/>
                </a:solidFill>
              </a:rPr>
              <a:t>(</a:t>
            </a:r>
            <a:r>
              <a:rPr lang="en-US" sz="1200" b="0" dirty="0" err="1" smtClean="0">
                <a:solidFill>
                  <a:srgbClr val="000000"/>
                </a:solidFill>
              </a:rPr>
              <a:t>Wilkening</a:t>
            </a:r>
            <a:r>
              <a:rPr lang="en-US" sz="1200" b="0" dirty="0" smtClean="0">
                <a:solidFill>
                  <a:srgbClr val="000000"/>
                </a:solidFill>
              </a:rPr>
              <a:t> et al., Nucleic Acids Res. 2013 , 1–8. An </a:t>
            </a:r>
            <a:r>
              <a:rPr lang="en-US" sz="1200" b="0" dirty="0">
                <a:solidFill>
                  <a:srgbClr val="000000"/>
                </a:solidFill>
              </a:rPr>
              <a:t>efficient method for </a:t>
            </a:r>
            <a:r>
              <a:rPr lang="en-US" sz="1200" b="0" dirty="0" smtClean="0">
                <a:solidFill>
                  <a:srgbClr val="000000"/>
                </a:solidFill>
              </a:rPr>
              <a:t>genome-wide polyadenylation site </a:t>
            </a:r>
            <a:r>
              <a:rPr lang="en-US" sz="1200" b="0" dirty="0">
                <a:solidFill>
                  <a:srgbClr val="000000"/>
                </a:solidFill>
              </a:rPr>
              <a:t>mapping and </a:t>
            </a:r>
            <a:r>
              <a:rPr lang="en-US" sz="1200" b="0" dirty="0" smtClean="0">
                <a:solidFill>
                  <a:srgbClr val="000000"/>
                </a:solidFill>
              </a:rPr>
              <a:t>RNA quantification)</a:t>
            </a:r>
            <a:endParaRPr lang="en-US" sz="1200" b="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0761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CuadroTexto"/>
          <p:cNvSpPr txBox="1"/>
          <p:nvPr/>
        </p:nvSpPr>
        <p:spPr>
          <a:xfrm>
            <a:off x="1529738" y="2932093"/>
            <a:ext cx="4629625" cy="954089"/>
          </a:xfrm>
          <a:prstGeom prst="rect">
            <a:avLst/>
          </a:prstGeom>
          <a:noFill/>
        </p:spPr>
        <p:txBody>
          <a:bodyPr wrap="none" lIns="91420" tIns="45711" rIns="91420" bIns="45711" rtlCol="0">
            <a:spAutoFit/>
          </a:bodyPr>
          <a:lstStyle/>
          <a:p>
            <a:pPr>
              <a:buFontTx/>
              <a:buNone/>
            </a:pPr>
            <a:r>
              <a:rPr lang="en-US" sz="2800" b="0" dirty="0" smtClean="0">
                <a:solidFill>
                  <a:prstClr val="black"/>
                </a:solidFill>
              </a:rPr>
              <a:t>Results </a:t>
            </a:r>
            <a:r>
              <a:rPr lang="en-US" sz="2800" b="0" dirty="0">
                <a:solidFill>
                  <a:prstClr val="black"/>
                </a:solidFill>
              </a:rPr>
              <a:t>in wild-type</a:t>
            </a:r>
          </a:p>
          <a:p>
            <a:pPr>
              <a:buFontTx/>
              <a:buNone/>
            </a:pPr>
            <a:r>
              <a:rPr lang="en-US" sz="2800" b="0" dirty="0" smtClean="0">
                <a:solidFill>
                  <a:prstClr val="black"/>
                </a:solidFill>
              </a:rPr>
              <a:t>Results </a:t>
            </a:r>
            <a:r>
              <a:rPr lang="en-US" sz="2800" b="0" dirty="0">
                <a:solidFill>
                  <a:prstClr val="black"/>
                </a:solidFill>
              </a:rPr>
              <a:t>in the </a:t>
            </a:r>
            <a:r>
              <a:rPr lang="en-US" sz="2800" b="0" dirty="0">
                <a:solidFill>
                  <a:prstClr val="black"/>
                </a:solidFill>
                <a:latin typeface="Times New Roman"/>
                <a:cs typeface="Times New Roman"/>
              </a:rPr>
              <a:t>∆</a:t>
            </a:r>
            <a:r>
              <a:rPr lang="en-US" sz="2800" b="0" i="1" dirty="0">
                <a:solidFill>
                  <a:prstClr val="black"/>
                </a:solidFill>
              </a:rPr>
              <a:t>rbp35</a:t>
            </a:r>
            <a:r>
              <a:rPr lang="en-US" sz="2800" b="0" dirty="0">
                <a:solidFill>
                  <a:prstClr val="black"/>
                </a:solidFill>
              </a:rPr>
              <a:t> mutant</a:t>
            </a:r>
          </a:p>
        </p:txBody>
      </p:sp>
      <p:sp>
        <p:nvSpPr>
          <p:cNvPr id="5" name="4 CuadroTexto"/>
          <p:cNvSpPr txBox="1"/>
          <p:nvPr/>
        </p:nvSpPr>
        <p:spPr>
          <a:xfrm>
            <a:off x="149555" y="2287256"/>
            <a:ext cx="4396804" cy="523202"/>
          </a:xfrm>
          <a:prstGeom prst="rect">
            <a:avLst/>
          </a:prstGeom>
          <a:noFill/>
        </p:spPr>
        <p:txBody>
          <a:bodyPr wrap="none" lIns="91420" tIns="45711" rIns="91420" bIns="45711" rtlCol="0">
            <a:spAutoFit/>
          </a:bodyPr>
          <a:lstStyle/>
          <a:p>
            <a:pPr>
              <a:buFontTx/>
              <a:buNone/>
            </a:pPr>
            <a:r>
              <a:rPr lang="en-US" sz="2800" u="sng" dirty="0">
                <a:solidFill>
                  <a:srgbClr val="0070C0"/>
                </a:solidFill>
              </a:rPr>
              <a:t>P</a:t>
            </a:r>
            <a:r>
              <a:rPr lang="en-US" sz="2800" u="sng" dirty="0" smtClean="0">
                <a:solidFill>
                  <a:srgbClr val="0070C0"/>
                </a:solidFill>
              </a:rPr>
              <a:t>oly(A</a:t>
            </a:r>
            <a:r>
              <a:rPr lang="en-US" sz="2800" u="sng" dirty="0">
                <a:solidFill>
                  <a:srgbClr val="0070C0"/>
                </a:solidFill>
              </a:rPr>
              <a:t>) site mapping analysis</a:t>
            </a:r>
          </a:p>
        </p:txBody>
      </p:sp>
      <p:sp>
        <p:nvSpPr>
          <p:cNvPr id="11" name="10 Rectángulo"/>
          <p:cNvSpPr/>
          <p:nvPr/>
        </p:nvSpPr>
        <p:spPr bwMode="auto">
          <a:xfrm>
            <a:off x="149555" y="2333422"/>
            <a:ext cx="5584371" cy="477054"/>
          </a:xfrm>
          <a:prstGeom prst="rect">
            <a:avLst/>
          </a:prstGeom>
          <a:noFill/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20" tIns="45711" rIns="91420" bIns="45711" numCol="1" rtlCol="0" anchor="t" anchorCtr="0" compatLnSpc="1">
            <a:prstTxWarp prst="textNoShape">
              <a:avLst/>
            </a:prstTxWarp>
          </a:bodyPr>
          <a:lstStyle/>
          <a:p>
            <a:pPr defTabSz="449171" hangingPunct="0">
              <a:lnSpc>
                <a:spcPct val="93000"/>
              </a:lnSpc>
              <a:buClr>
                <a:srgbClr val="000000"/>
              </a:buClr>
              <a:buSzPct val="100000"/>
              <a:buFontTx/>
              <a:buNone/>
            </a:pPr>
            <a:endParaRPr lang="en-US" sz="1800" b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9709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CuadroTexto"/>
          <p:cNvSpPr txBox="1"/>
          <p:nvPr/>
        </p:nvSpPr>
        <p:spPr>
          <a:xfrm>
            <a:off x="1529738" y="2932093"/>
            <a:ext cx="4629625" cy="954089"/>
          </a:xfrm>
          <a:prstGeom prst="rect">
            <a:avLst/>
          </a:prstGeom>
          <a:noFill/>
        </p:spPr>
        <p:txBody>
          <a:bodyPr wrap="none" lIns="91420" tIns="45711" rIns="91420" bIns="45711" rtlCol="0">
            <a:spAutoFit/>
          </a:bodyPr>
          <a:lstStyle/>
          <a:p>
            <a:pPr>
              <a:buFontTx/>
              <a:buNone/>
            </a:pPr>
            <a:r>
              <a:rPr lang="en-US" sz="2800" b="0" dirty="0" smtClean="0">
                <a:solidFill>
                  <a:prstClr val="black"/>
                </a:solidFill>
              </a:rPr>
              <a:t>Results </a:t>
            </a:r>
            <a:r>
              <a:rPr lang="en-US" sz="2800" b="0" dirty="0">
                <a:solidFill>
                  <a:prstClr val="black"/>
                </a:solidFill>
              </a:rPr>
              <a:t>in wild-type</a:t>
            </a:r>
          </a:p>
          <a:p>
            <a:pPr>
              <a:buFontTx/>
              <a:buNone/>
            </a:pPr>
            <a:r>
              <a:rPr lang="en-US" sz="2800" b="0" dirty="0" smtClean="0">
                <a:solidFill>
                  <a:prstClr val="black"/>
                </a:solidFill>
              </a:rPr>
              <a:t>Results </a:t>
            </a:r>
            <a:r>
              <a:rPr lang="en-US" sz="2800" b="0" dirty="0">
                <a:solidFill>
                  <a:prstClr val="black"/>
                </a:solidFill>
              </a:rPr>
              <a:t>in the </a:t>
            </a:r>
            <a:r>
              <a:rPr lang="en-US" sz="2800" b="0" dirty="0">
                <a:solidFill>
                  <a:prstClr val="black"/>
                </a:solidFill>
                <a:latin typeface="Times New Roman"/>
                <a:cs typeface="Times New Roman"/>
              </a:rPr>
              <a:t>∆</a:t>
            </a:r>
            <a:r>
              <a:rPr lang="en-US" sz="2800" b="0" i="1" dirty="0">
                <a:solidFill>
                  <a:prstClr val="black"/>
                </a:solidFill>
              </a:rPr>
              <a:t>rbp35</a:t>
            </a:r>
            <a:r>
              <a:rPr lang="en-US" sz="2800" b="0" dirty="0">
                <a:solidFill>
                  <a:prstClr val="black"/>
                </a:solidFill>
              </a:rPr>
              <a:t> mutant</a:t>
            </a:r>
          </a:p>
        </p:txBody>
      </p:sp>
      <p:sp>
        <p:nvSpPr>
          <p:cNvPr id="5" name="4 CuadroTexto"/>
          <p:cNvSpPr txBox="1"/>
          <p:nvPr/>
        </p:nvSpPr>
        <p:spPr>
          <a:xfrm>
            <a:off x="149555" y="2287256"/>
            <a:ext cx="4396804" cy="523202"/>
          </a:xfrm>
          <a:prstGeom prst="rect">
            <a:avLst/>
          </a:prstGeom>
          <a:noFill/>
        </p:spPr>
        <p:txBody>
          <a:bodyPr wrap="none" lIns="91420" tIns="45711" rIns="91420" bIns="45711" rtlCol="0">
            <a:spAutoFit/>
          </a:bodyPr>
          <a:lstStyle/>
          <a:p>
            <a:pPr>
              <a:buFontTx/>
              <a:buNone/>
            </a:pPr>
            <a:r>
              <a:rPr lang="en-US" sz="2800" u="sng" dirty="0">
                <a:solidFill>
                  <a:srgbClr val="0070C0"/>
                </a:solidFill>
              </a:rPr>
              <a:t>P</a:t>
            </a:r>
            <a:r>
              <a:rPr lang="en-US" sz="2800" u="sng" dirty="0" smtClean="0">
                <a:solidFill>
                  <a:srgbClr val="0070C0"/>
                </a:solidFill>
              </a:rPr>
              <a:t>oly(A</a:t>
            </a:r>
            <a:r>
              <a:rPr lang="en-US" sz="2800" u="sng" dirty="0">
                <a:solidFill>
                  <a:srgbClr val="0070C0"/>
                </a:solidFill>
              </a:rPr>
              <a:t>) site mapping analysis</a:t>
            </a:r>
          </a:p>
        </p:txBody>
      </p:sp>
      <p:sp>
        <p:nvSpPr>
          <p:cNvPr id="6" name="5 Rectángulo"/>
          <p:cNvSpPr/>
          <p:nvPr/>
        </p:nvSpPr>
        <p:spPr bwMode="auto">
          <a:xfrm>
            <a:off x="1529738" y="2951946"/>
            <a:ext cx="4356588" cy="477054"/>
          </a:xfrm>
          <a:prstGeom prst="rect">
            <a:avLst/>
          </a:prstGeom>
          <a:noFill/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20" tIns="45711" rIns="91420" bIns="45711" numCol="1" rtlCol="0" anchor="t" anchorCtr="0" compatLnSpc="1">
            <a:prstTxWarp prst="textNoShape">
              <a:avLst/>
            </a:prstTxWarp>
          </a:bodyPr>
          <a:lstStyle/>
          <a:p>
            <a:pPr defTabSz="449171" hangingPunct="0">
              <a:lnSpc>
                <a:spcPct val="93000"/>
              </a:lnSpc>
              <a:buClr>
                <a:srgbClr val="000000"/>
              </a:buClr>
              <a:buSzPct val="100000"/>
              <a:buFontTx/>
              <a:buNone/>
            </a:pPr>
            <a:endParaRPr lang="en-US" sz="1800" b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3962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703" y="2791598"/>
            <a:ext cx="8407444" cy="989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4 CuadroTexto"/>
          <p:cNvSpPr txBox="1"/>
          <p:nvPr/>
        </p:nvSpPr>
        <p:spPr>
          <a:xfrm>
            <a:off x="536606" y="3502223"/>
            <a:ext cx="7514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5’UTR</a:t>
            </a:r>
            <a:endParaRPr lang="es-ES" sz="1400" dirty="0"/>
          </a:p>
        </p:txBody>
      </p:sp>
      <p:sp>
        <p:nvSpPr>
          <p:cNvPr id="6" name="5 CuadroTexto"/>
          <p:cNvSpPr txBox="1"/>
          <p:nvPr/>
        </p:nvSpPr>
        <p:spPr>
          <a:xfrm>
            <a:off x="7142028" y="3572782"/>
            <a:ext cx="7514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3</a:t>
            </a:r>
            <a:r>
              <a:rPr lang="en-US" sz="1400" dirty="0" smtClean="0"/>
              <a:t>’UTR</a:t>
            </a:r>
            <a:endParaRPr lang="es-ES" sz="1400" dirty="0"/>
          </a:p>
        </p:txBody>
      </p:sp>
      <p:cxnSp>
        <p:nvCxnSpPr>
          <p:cNvPr id="7" name="6 Conector recto de flecha"/>
          <p:cNvCxnSpPr/>
          <p:nvPr/>
        </p:nvCxnSpPr>
        <p:spPr>
          <a:xfrm>
            <a:off x="1288007" y="3572782"/>
            <a:ext cx="7393" cy="46166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7 Conector recto de flecha"/>
          <p:cNvCxnSpPr/>
          <p:nvPr/>
        </p:nvCxnSpPr>
        <p:spPr>
          <a:xfrm>
            <a:off x="6629399" y="3630975"/>
            <a:ext cx="1" cy="4076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8 CuadroTexto"/>
          <p:cNvSpPr txBox="1"/>
          <p:nvPr/>
        </p:nvSpPr>
        <p:spPr>
          <a:xfrm>
            <a:off x="790713" y="3990201"/>
            <a:ext cx="11142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</a:rPr>
              <a:t>Start codon</a:t>
            </a:r>
            <a:endParaRPr lang="es-ES" sz="1400" b="1" dirty="0">
              <a:solidFill>
                <a:srgbClr val="FF0000"/>
              </a:solidFill>
            </a:endParaRPr>
          </a:p>
        </p:txBody>
      </p:sp>
      <p:sp>
        <p:nvSpPr>
          <p:cNvPr id="10" name="9 CuadroTexto"/>
          <p:cNvSpPr txBox="1"/>
          <p:nvPr/>
        </p:nvSpPr>
        <p:spPr>
          <a:xfrm>
            <a:off x="5908198" y="4034448"/>
            <a:ext cx="12338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</a:rPr>
              <a:t>Stop codon</a:t>
            </a:r>
            <a:endParaRPr lang="es-ES" sz="1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5372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703" y="2791598"/>
            <a:ext cx="8407444" cy="989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4 CuadroTexto"/>
          <p:cNvSpPr txBox="1"/>
          <p:nvPr/>
        </p:nvSpPr>
        <p:spPr>
          <a:xfrm>
            <a:off x="536606" y="3502223"/>
            <a:ext cx="7514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5’UTR</a:t>
            </a:r>
            <a:endParaRPr lang="es-ES" sz="1400" dirty="0"/>
          </a:p>
        </p:txBody>
      </p:sp>
      <p:sp>
        <p:nvSpPr>
          <p:cNvPr id="6" name="5 CuadroTexto"/>
          <p:cNvSpPr txBox="1"/>
          <p:nvPr/>
        </p:nvSpPr>
        <p:spPr>
          <a:xfrm>
            <a:off x="7142028" y="3572782"/>
            <a:ext cx="7514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3</a:t>
            </a:r>
            <a:r>
              <a:rPr lang="en-US" sz="1400" dirty="0" smtClean="0"/>
              <a:t>’UTR</a:t>
            </a:r>
            <a:endParaRPr lang="es-ES" sz="1400" dirty="0"/>
          </a:p>
        </p:txBody>
      </p:sp>
      <p:cxnSp>
        <p:nvCxnSpPr>
          <p:cNvPr id="7" name="6 Conector recto de flecha"/>
          <p:cNvCxnSpPr/>
          <p:nvPr/>
        </p:nvCxnSpPr>
        <p:spPr>
          <a:xfrm>
            <a:off x="1288007" y="3572782"/>
            <a:ext cx="7393" cy="46166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7 Conector recto de flecha"/>
          <p:cNvCxnSpPr/>
          <p:nvPr/>
        </p:nvCxnSpPr>
        <p:spPr>
          <a:xfrm>
            <a:off x="6629399" y="3630975"/>
            <a:ext cx="1" cy="4076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8 CuadroTexto"/>
          <p:cNvSpPr txBox="1"/>
          <p:nvPr/>
        </p:nvSpPr>
        <p:spPr>
          <a:xfrm>
            <a:off x="790713" y="3990201"/>
            <a:ext cx="11142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</a:rPr>
              <a:t>Start codon</a:t>
            </a:r>
            <a:endParaRPr lang="es-ES" sz="1400" b="1" dirty="0">
              <a:solidFill>
                <a:srgbClr val="FF0000"/>
              </a:solidFill>
            </a:endParaRPr>
          </a:p>
        </p:txBody>
      </p:sp>
      <p:sp>
        <p:nvSpPr>
          <p:cNvPr id="10" name="9 CuadroTexto"/>
          <p:cNvSpPr txBox="1"/>
          <p:nvPr/>
        </p:nvSpPr>
        <p:spPr>
          <a:xfrm>
            <a:off x="5908198" y="4034448"/>
            <a:ext cx="12338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</a:rPr>
              <a:t>Stop codon</a:t>
            </a:r>
            <a:endParaRPr lang="es-ES" sz="1400" b="1" dirty="0">
              <a:solidFill>
                <a:srgbClr val="FF0000"/>
              </a:solidFill>
            </a:endParaRPr>
          </a:p>
        </p:txBody>
      </p:sp>
      <p:cxnSp>
        <p:nvCxnSpPr>
          <p:cNvPr id="11" name="10 Conector recto de flecha"/>
          <p:cNvCxnSpPr/>
          <p:nvPr/>
        </p:nvCxnSpPr>
        <p:spPr>
          <a:xfrm>
            <a:off x="7383479" y="2334399"/>
            <a:ext cx="268500" cy="73608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11 Conector recto de flecha"/>
          <p:cNvCxnSpPr/>
          <p:nvPr/>
        </p:nvCxnSpPr>
        <p:spPr>
          <a:xfrm flipH="1">
            <a:off x="7142028" y="2334399"/>
            <a:ext cx="241451" cy="36804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12 CuadroTexto"/>
          <p:cNvSpPr txBox="1"/>
          <p:nvPr/>
        </p:nvSpPr>
        <p:spPr>
          <a:xfrm>
            <a:off x="3964731" y="1811972"/>
            <a:ext cx="512076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~14000 poly(A) sites were identified on the genome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79016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703" y="2791598"/>
            <a:ext cx="8407444" cy="989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4 CuadroTexto"/>
          <p:cNvSpPr txBox="1"/>
          <p:nvPr/>
        </p:nvSpPr>
        <p:spPr>
          <a:xfrm>
            <a:off x="536606" y="3502223"/>
            <a:ext cx="7514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5’UTR</a:t>
            </a:r>
            <a:endParaRPr lang="es-ES" sz="1400" dirty="0"/>
          </a:p>
        </p:txBody>
      </p:sp>
      <p:sp>
        <p:nvSpPr>
          <p:cNvPr id="6" name="5 CuadroTexto"/>
          <p:cNvSpPr txBox="1"/>
          <p:nvPr/>
        </p:nvSpPr>
        <p:spPr>
          <a:xfrm>
            <a:off x="7142028" y="3572782"/>
            <a:ext cx="7514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3</a:t>
            </a:r>
            <a:r>
              <a:rPr lang="en-US" sz="1400" dirty="0" smtClean="0"/>
              <a:t>’UTR</a:t>
            </a:r>
            <a:endParaRPr lang="es-ES" sz="1400" dirty="0"/>
          </a:p>
        </p:txBody>
      </p:sp>
      <p:cxnSp>
        <p:nvCxnSpPr>
          <p:cNvPr id="7" name="6 Conector recto de flecha"/>
          <p:cNvCxnSpPr/>
          <p:nvPr/>
        </p:nvCxnSpPr>
        <p:spPr>
          <a:xfrm>
            <a:off x="1288007" y="3572782"/>
            <a:ext cx="7393" cy="46166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7 Conector recto de flecha"/>
          <p:cNvCxnSpPr/>
          <p:nvPr/>
        </p:nvCxnSpPr>
        <p:spPr>
          <a:xfrm>
            <a:off x="6629399" y="3630975"/>
            <a:ext cx="1" cy="4076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8 CuadroTexto"/>
          <p:cNvSpPr txBox="1"/>
          <p:nvPr/>
        </p:nvSpPr>
        <p:spPr>
          <a:xfrm>
            <a:off x="790713" y="3990201"/>
            <a:ext cx="11142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</a:rPr>
              <a:t>Start codon</a:t>
            </a:r>
            <a:endParaRPr lang="es-ES" sz="1400" b="1" dirty="0">
              <a:solidFill>
                <a:srgbClr val="FF0000"/>
              </a:solidFill>
            </a:endParaRPr>
          </a:p>
        </p:txBody>
      </p:sp>
      <p:sp>
        <p:nvSpPr>
          <p:cNvPr id="10" name="9 CuadroTexto"/>
          <p:cNvSpPr txBox="1"/>
          <p:nvPr/>
        </p:nvSpPr>
        <p:spPr>
          <a:xfrm>
            <a:off x="5908198" y="4034448"/>
            <a:ext cx="12338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</a:rPr>
              <a:t>Stop codon</a:t>
            </a:r>
            <a:endParaRPr lang="es-ES" sz="1400" b="1" dirty="0">
              <a:solidFill>
                <a:srgbClr val="FF0000"/>
              </a:solidFill>
            </a:endParaRPr>
          </a:p>
        </p:txBody>
      </p:sp>
      <p:sp>
        <p:nvSpPr>
          <p:cNvPr id="25" name="12 CuadroTexto"/>
          <p:cNvSpPr txBox="1"/>
          <p:nvPr/>
        </p:nvSpPr>
        <p:spPr>
          <a:xfrm>
            <a:off x="5920898" y="4909066"/>
            <a:ext cx="253422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90% located in the 3’UTR</a:t>
            </a:r>
            <a:endParaRPr lang="es-ES" dirty="0"/>
          </a:p>
        </p:txBody>
      </p:sp>
      <p:cxnSp>
        <p:nvCxnSpPr>
          <p:cNvPr id="27" name="10 Conector recto de flecha"/>
          <p:cNvCxnSpPr>
            <a:stCxn id="25" idx="0"/>
            <a:endCxn id="6" idx="2"/>
          </p:cNvCxnSpPr>
          <p:nvPr/>
        </p:nvCxnSpPr>
        <p:spPr>
          <a:xfrm flipV="1">
            <a:off x="7188008" y="3880559"/>
            <a:ext cx="329721" cy="1028507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4351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8519" y="5425735"/>
            <a:ext cx="1887162" cy="1300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 Box 35"/>
          <p:cNvSpPr txBox="1">
            <a:spLocks noChangeArrowheads="1"/>
          </p:cNvSpPr>
          <p:nvPr/>
        </p:nvSpPr>
        <p:spPr bwMode="auto">
          <a:xfrm>
            <a:off x="529647" y="1413198"/>
            <a:ext cx="857907" cy="3693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0" tIns="45715" rIns="91430" bIns="45715">
            <a:spAutoFit/>
          </a:bodyPr>
          <a:lstStyle>
            <a:lvl1pPr eaLnBrk="0" hangingPunct="0">
              <a:defRPr sz="900" b="1" u="sng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900" b="1" u="sng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900" b="1" u="sng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900" b="1" u="sng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900" b="1" u="sng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  <a:defRPr sz="900" b="1" u="sng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  <a:defRPr sz="900" b="1" u="sng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  <a:defRPr sz="900" b="1" u="sng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  <a:defRPr sz="900" b="1" u="sng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sz="1800" b="0" u="none" dirty="0">
                <a:solidFill>
                  <a:srgbClr val="000000"/>
                </a:solidFill>
                <a:latin typeface="+mn-lt"/>
                <a:cs typeface="Arial" charset="0"/>
              </a:rPr>
              <a:t>panicle</a:t>
            </a:r>
            <a:endParaRPr lang="en-GB" sz="2000" b="0" u="none" dirty="0">
              <a:solidFill>
                <a:srgbClr val="000000"/>
              </a:solidFill>
              <a:latin typeface="+mn-lt"/>
              <a:cs typeface="Arial" charset="0"/>
            </a:endParaRPr>
          </a:p>
        </p:txBody>
      </p:sp>
      <p:pic>
        <p:nvPicPr>
          <p:cNvPr id="10" name="Picture 77" descr="panicl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51" r="14970" b="5379"/>
          <a:stretch>
            <a:fillRect/>
          </a:stretch>
        </p:blipFill>
        <p:spPr bwMode="auto">
          <a:xfrm>
            <a:off x="419992" y="1886597"/>
            <a:ext cx="1081098" cy="22282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26" descr="node-blast.tif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52" t="2229" b="5052"/>
          <a:stretch>
            <a:fillRect/>
          </a:stretch>
        </p:blipFill>
        <p:spPr bwMode="auto">
          <a:xfrm>
            <a:off x="3150579" y="2055672"/>
            <a:ext cx="892175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Oval 60"/>
          <p:cNvSpPr>
            <a:spLocks noChangeArrowheads="1"/>
          </p:cNvSpPr>
          <p:nvPr/>
        </p:nvSpPr>
        <p:spPr bwMode="auto">
          <a:xfrm>
            <a:off x="3065835" y="2816663"/>
            <a:ext cx="530831" cy="459218"/>
          </a:xfrm>
          <a:prstGeom prst="ellipse">
            <a:avLst/>
          </a:prstGeom>
          <a:noFill/>
          <a:ln w="28575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1430" tIns="45715" rIns="91430" bIns="45715" anchor="ctr"/>
          <a:lstStyle/>
          <a:p>
            <a:pPr>
              <a:buFontTx/>
              <a:buNone/>
            </a:pPr>
            <a:endParaRPr lang="en-US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1" name="Text Box 35"/>
          <p:cNvSpPr txBox="1">
            <a:spLocks noChangeArrowheads="1"/>
          </p:cNvSpPr>
          <p:nvPr/>
        </p:nvSpPr>
        <p:spPr bwMode="auto">
          <a:xfrm>
            <a:off x="3217254" y="1667416"/>
            <a:ext cx="723255" cy="4000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0" tIns="45715" rIns="91430" bIns="45715">
            <a:spAutoFit/>
          </a:bodyPr>
          <a:lstStyle>
            <a:lvl1pPr eaLnBrk="0" hangingPunct="0">
              <a:defRPr sz="900" b="1" u="sng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900" b="1" u="sng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900" b="1" u="sng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900" b="1" u="sng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900" b="1" u="sng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  <a:defRPr sz="900" b="1" u="sng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  <a:defRPr sz="900" b="1" u="sng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  <a:defRPr sz="900" b="1" u="sng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  <a:defRPr sz="900" b="1" u="sng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sz="1800" b="0" u="none" dirty="0">
                <a:solidFill>
                  <a:srgbClr val="000000"/>
                </a:solidFill>
                <a:latin typeface="+mn-lt"/>
                <a:cs typeface="Arial" charset="0"/>
              </a:rPr>
              <a:t>node</a:t>
            </a:r>
            <a:r>
              <a:rPr lang="en-US" sz="2000" b="0" u="none" dirty="0">
                <a:solidFill>
                  <a:srgbClr val="000000"/>
                </a:solidFill>
                <a:latin typeface="+mn-lt"/>
                <a:cs typeface="Arial" charset="0"/>
              </a:rPr>
              <a:t> </a:t>
            </a:r>
            <a:endParaRPr lang="en-GB" sz="2000" b="0" u="none" dirty="0">
              <a:solidFill>
                <a:srgbClr val="000000"/>
              </a:solidFill>
              <a:latin typeface="+mn-lt"/>
              <a:cs typeface="Arial" charset="0"/>
            </a:endParaRPr>
          </a:p>
        </p:txBody>
      </p:sp>
      <p:pic>
        <p:nvPicPr>
          <p:cNvPr id="23" name="Picture 40" descr="collar-infection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992" y="5243511"/>
            <a:ext cx="1652675" cy="13858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Text Box 41"/>
          <p:cNvSpPr txBox="1">
            <a:spLocks noChangeArrowheads="1"/>
          </p:cNvSpPr>
          <p:nvPr/>
        </p:nvSpPr>
        <p:spPr bwMode="auto">
          <a:xfrm>
            <a:off x="740559" y="4860246"/>
            <a:ext cx="698761" cy="3693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0" tIns="45715" rIns="91430" bIns="45715">
            <a:spAutoFit/>
          </a:bodyPr>
          <a:lstStyle>
            <a:lvl1pPr eaLnBrk="0" hangingPunct="0">
              <a:defRPr sz="900" b="1" u="sng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900" b="1" u="sng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900" b="1" u="sng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900" b="1" u="sng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900" b="1" u="sng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  <a:defRPr sz="900" b="1" u="sng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  <a:defRPr sz="900" b="1" u="sng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  <a:defRPr sz="900" b="1" u="sng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  <a:defRPr sz="900" b="1" u="sng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sz="1800" b="0" u="none" dirty="0">
                <a:solidFill>
                  <a:srgbClr val="000000"/>
                </a:solidFill>
                <a:latin typeface="+mn-lt"/>
                <a:cs typeface="Arial" charset="0"/>
              </a:rPr>
              <a:t>collar</a:t>
            </a:r>
            <a:endParaRPr lang="en-GB" sz="2000" b="0" u="none" dirty="0">
              <a:solidFill>
                <a:srgbClr val="000000"/>
              </a:solidFill>
              <a:latin typeface="+mn-lt"/>
              <a:cs typeface="Arial" charset="0"/>
            </a:endParaRPr>
          </a:p>
        </p:txBody>
      </p:sp>
      <p:pic>
        <p:nvPicPr>
          <p:cNvPr id="28" name="Picture 24" descr="neck-blast.tif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57" b="4129"/>
          <a:stretch>
            <a:fillRect/>
          </a:stretch>
        </p:blipFill>
        <p:spPr bwMode="auto">
          <a:xfrm>
            <a:off x="7010400" y="4494213"/>
            <a:ext cx="1801812" cy="2211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Text Box 51"/>
          <p:cNvSpPr txBox="1">
            <a:spLocks noChangeArrowheads="1"/>
          </p:cNvSpPr>
          <p:nvPr/>
        </p:nvSpPr>
        <p:spPr bwMode="auto">
          <a:xfrm>
            <a:off x="7649675" y="4151955"/>
            <a:ext cx="676768" cy="3693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0" tIns="45715" rIns="91430" bIns="45715">
            <a:spAutoFit/>
          </a:bodyPr>
          <a:lstStyle>
            <a:lvl1pPr eaLnBrk="0" hangingPunct="0">
              <a:defRPr sz="900" b="1" u="sng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900" b="1" u="sng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900" b="1" u="sng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900" b="1" u="sng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900" b="1" u="sng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  <a:defRPr sz="900" b="1" u="sng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  <a:defRPr sz="900" b="1" u="sng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  <a:defRPr sz="900" b="1" u="sng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  <a:defRPr sz="900" b="1" u="sng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sz="1800" b="0" u="none" dirty="0">
                <a:solidFill>
                  <a:srgbClr val="000000"/>
                </a:solidFill>
                <a:latin typeface="+mn-lt"/>
                <a:cs typeface="Arial" charset="0"/>
              </a:rPr>
              <a:t>neck </a:t>
            </a:r>
            <a:endParaRPr lang="en-GB" sz="1800" b="0" u="none" dirty="0">
              <a:solidFill>
                <a:srgbClr val="000000"/>
              </a:solidFill>
              <a:latin typeface="+mn-lt"/>
              <a:cs typeface="Arial" charset="0"/>
            </a:endParaRPr>
          </a:p>
        </p:txBody>
      </p:sp>
      <p:pic>
        <p:nvPicPr>
          <p:cNvPr id="38" name="Picture 23" descr="leaf-roots copy copy.jp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4674" y="1970415"/>
            <a:ext cx="862013" cy="1982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9" name="2 Grupo"/>
          <p:cNvGrpSpPr/>
          <p:nvPr/>
        </p:nvGrpSpPr>
        <p:grpSpPr>
          <a:xfrm>
            <a:off x="7253289" y="1613247"/>
            <a:ext cx="1281111" cy="2339948"/>
            <a:chOff x="7862889" y="1210367"/>
            <a:chExt cx="1281111" cy="3580458"/>
          </a:xfrm>
        </p:grpSpPr>
        <p:pic>
          <p:nvPicPr>
            <p:cNvPr id="43" name="Picture 22" descr="Guy11.tif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8214" r="21922" b="3400"/>
            <a:stretch>
              <a:fillRect/>
            </a:stretch>
          </p:blipFill>
          <p:spPr bwMode="auto">
            <a:xfrm>
              <a:off x="7996238" y="1210367"/>
              <a:ext cx="930275" cy="31123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1" name="Rectangle 27"/>
            <p:cNvSpPr>
              <a:spLocks noChangeArrowheads="1"/>
            </p:cNvSpPr>
            <p:nvPr/>
          </p:nvSpPr>
          <p:spPr bwMode="auto">
            <a:xfrm>
              <a:off x="7862889" y="4375337"/>
              <a:ext cx="1281111" cy="4154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30" tIns="45715" rIns="91430" bIns="45715">
              <a:spAutoFit/>
            </a:bodyPr>
            <a:lstStyle/>
            <a:p>
              <a:pPr algn="ctr" eaLnBrk="0" hangingPunct="0">
                <a:buFontTx/>
                <a:buNone/>
              </a:pPr>
              <a:r>
                <a:rPr lang="en-GB" sz="1050" b="0" dirty="0">
                  <a:solidFill>
                    <a:srgbClr val="000000"/>
                  </a:solidFill>
                  <a:ea typeface="Times New Roman" pitchFamily="18" charset="0"/>
                  <a:cs typeface="Arial" charset="0"/>
                </a:rPr>
                <a:t> </a:t>
              </a:r>
              <a:r>
                <a:rPr lang="en-GB" sz="1050" b="0" dirty="0" err="1" smtClean="0">
                  <a:solidFill>
                    <a:srgbClr val="000000"/>
                  </a:solidFill>
                  <a:ea typeface="Times New Roman" pitchFamily="18" charset="0"/>
                  <a:cs typeface="Arial" charset="0"/>
                </a:rPr>
                <a:t>Sesma</a:t>
              </a:r>
              <a:r>
                <a:rPr lang="en-GB" sz="1050" b="0" dirty="0" err="1">
                  <a:solidFill>
                    <a:srgbClr val="000000"/>
                  </a:solidFill>
                  <a:ea typeface="Times New Roman" pitchFamily="18" charset="0"/>
                  <a:cs typeface="Arial" charset="0"/>
                </a:rPr>
                <a:t>&amp;</a:t>
              </a:r>
              <a:r>
                <a:rPr lang="en-GB" sz="1050" b="0" dirty="0" err="1" smtClean="0">
                  <a:solidFill>
                    <a:srgbClr val="000000"/>
                  </a:solidFill>
                  <a:ea typeface="Times New Roman" pitchFamily="18" charset="0"/>
                  <a:cs typeface="Arial" charset="0"/>
                </a:rPr>
                <a:t>Osbourn</a:t>
              </a:r>
              <a:r>
                <a:rPr lang="en-GB" sz="1050" b="0" dirty="0" smtClean="0">
                  <a:solidFill>
                    <a:srgbClr val="000000"/>
                  </a:solidFill>
                  <a:ea typeface="Times New Roman" pitchFamily="18" charset="0"/>
                  <a:cs typeface="Arial" charset="0"/>
                </a:rPr>
                <a:t>  </a:t>
              </a:r>
              <a:r>
                <a:rPr lang="en-GB" sz="1050" dirty="0">
                  <a:solidFill>
                    <a:srgbClr val="000000"/>
                  </a:solidFill>
                  <a:ea typeface="Times New Roman" pitchFamily="18" charset="0"/>
                  <a:cs typeface="Arial" charset="0"/>
                </a:rPr>
                <a:t>Nature</a:t>
              </a:r>
              <a:r>
                <a:rPr lang="en-GB" sz="1050" b="0" dirty="0">
                  <a:solidFill>
                    <a:srgbClr val="000000"/>
                  </a:solidFill>
                  <a:ea typeface="Times New Roman" pitchFamily="18" charset="0"/>
                  <a:cs typeface="Arial" charset="0"/>
                </a:rPr>
                <a:t> (2004)</a:t>
              </a:r>
              <a:endParaRPr lang="en-US" sz="2400" b="0" dirty="0">
                <a:solidFill>
                  <a:srgbClr val="000000"/>
                </a:solidFill>
                <a:ea typeface="Times New Roman" pitchFamily="18" charset="0"/>
                <a:cs typeface="Arial" charset="0"/>
              </a:endParaRPr>
            </a:p>
          </p:txBody>
        </p:sp>
      </p:grpSp>
      <p:sp>
        <p:nvSpPr>
          <p:cNvPr id="8" name="7 Rectángulo"/>
          <p:cNvSpPr/>
          <p:nvPr/>
        </p:nvSpPr>
        <p:spPr>
          <a:xfrm>
            <a:off x="7566303" y="1208263"/>
            <a:ext cx="5815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cs typeface="Arial" charset="0"/>
              </a:rPr>
              <a:t>root</a:t>
            </a:r>
            <a:endParaRPr lang="es-ES" dirty="0"/>
          </a:p>
        </p:txBody>
      </p:sp>
      <p:sp>
        <p:nvSpPr>
          <p:cNvPr id="45" name="44 Rectángulo"/>
          <p:cNvSpPr/>
          <p:nvPr/>
        </p:nvSpPr>
        <p:spPr>
          <a:xfrm>
            <a:off x="5297415" y="1595407"/>
            <a:ext cx="5326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cs typeface="Arial" charset="0"/>
              </a:rPr>
              <a:t>leaf</a:t>
            </a:r>
            <a:endParaRPr lang="es-ES" dirty="0"/>
          </a:p>
        </p:txBody>
      </p:sp>
      <p:cxnSp>
        <p:nvCxnSpPr>
          <p:cNvPr id="46" name="45 Conector recto de flecha"/>
          <p:cNvCxnSpPr/>
          <p:nvPr/>
        </p:nvCxnSpPr>
        <p:spPr>
          <a:xfrm flipH="1" flipV="1">
            <a:off x="1676400" y="4114800"/>
            <a:ext cx="1968576" cy="144899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47 Conector recto de flecha"/>
          <p:cNvCxnSpPr/>
          <p:nvPr/>
        </p:nvCxnSpPr>
        <p:spPr>
          <a:xfrm flipH="1" flipV="1">
            <a:off x="2209801" y="5410200"/>
            <a:ext cx="1394728" cy="66561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49 Conector recto de flecha"/>
          <p:cNvCxnSpPr/>
          <p:nvPr/>
        </p:nvCxnSpPr>
        <p:spPr>
          <a:xfrm flipV="1">
            <a:off x="5575681" y="3833750"/>
            <a:ext cx="1677608" cy="143660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50 Conector recto de flecha"/>
          <p:cNvCxnSpPr/>
          <p:nvPr/>
        </p:nvCxnSpPr>
        <p:spPr>
          <a:xfrm flipV="1">
            <a:off x="4828496" y="4187252"/>
            <a:ext cx="533400" cy="108310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51 Conector recto de flecha"/>
          <p:cNvCxnSpPr/>
          <p:nvPr/>
        </p:nvCxnSpPr>
        <p:spPr>
          <a:xfrm flipH="1" flipV="1">
            <a:off x="3505200" y="4187252"/>
            <a:ext cx="780220" cy="108310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52 Conector recto de flecha"/>
          <p:cNvCxnSpPr/>
          <p:nvPr/>
        </p:nvCxnSpPr>
        <p:spPr>
          <a:xfrm flipV="1">
            <a:off x="5830061" y="5715000"/>
            <a:ext cx="1104139" cy="22145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50304"/>
          </a:xfrm>
        </p:spPr>
        <p:txBody>
          <a:bodyPr>
            <a:noAutofit/>
          </a:bodyPr>
          <a:lstStyle/>
          <a:p>
            <a:r>
              <a:rPr lang="en-US" sz="3600" i="1" dirty="0" smtClean="0"/>
              <a:t>Magnaporthe oryzae </a:t>
            </a:r>
            <a:r>
              <a:rPr lang="en-US" sz="3600" dirty="0" smtClean="0"/>
              <a:t>is </a:t>
            </a:r>
            <a:r>
              <a:rPr lang="en-US" sz="3600" dirty="0"/>
              <a:t>an </a:t>
            </a:r>
            <a:r>
              <a:rPr lang="en-US" sz="3600" dirty="0" smtClean="0"/>
              <a:t>ascomycete fungus that infects rice</a:t>
            </a:r>
            <a:endParaRPr lang="es-ES" sz="3600" dirty="0"/>
          </a:p>
        </p:txBody>
      </p:sp>
    </p:spTree>
    <p:extLst>
      <p:ext uri="{BB962C8B-B14F-4D97-AF65-F5344CB8AC3E}">
        <p14:creationId xmlns:p14="http://schemas.microsoft.com/office/powerpoint/2010/main" val="3284820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703" y="2791598"/>
            <a:ext cx="8407444" cy="989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4 CuadroTexto"/>
          <p:cNvSpPr txBox="1"/>
          <p:nvPr/>
        </p:nvSpPr>
        <p:spPr>
          <a:xfrm>
            <a:off x="536606" y="3502223"/>
            <a:ext cx="7514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5’UTR</a:t>
            </a:r>
            <a:endParaRPr lang="es-ES" sz="1400" dirty="0"/>
          </a:p>
        </p:txBody>
      </p:sp>
      <p:sp>
        <p:nvSpPr>
          <p:cNvPr id="6" name="5 CuadroTexto"/>
          <p:cNvSpPr txBox="1"/>
          <p:nvPr/>
        </p:nvSpPr>
        <p:spPr>
          <a:xfrm>
            <a:off x="7142028" y="3572782"/>
            <a:ext cx="7514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3</a:t>
            </a:r>
            <a:r>
              <a:rPr lang="en-US" sz="1400" dirty="0" smtClean="0"/>
              <a:t>’UTR</a:t>
            </a:r>
            <a:endParaRPr lang="es-ES" sz="1400" dirty="0"/>
          </a:p>
        </p:txBody>
      </p:sp>
      <p:cxnSp>
        <p:nvCxnSpPr>
          <p:cNvPr id="7" name="6 Conector recto de flecha"/>
          <p:cNvCxnSpPr/>
          <p:nvPr/>
        </p:nvCxnSpPr>
        <p:spPr>
          <a:xfrm>
            <a:off x="1288007" y="3572782"/>
            <a:ext cx="7393" cy="46166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7 Conector recto de flecha"/>
          <p:cNvCxnSpPr/>
          <p:nvPr/>
        </p:nvCxnSpPr>
        <p:spPr>
          <a:xfrm>
            <a:off x="6629399" y="3630975"/>
            <a:ext cx="1" cy="4076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8 CuadroTexto"/>
          <p:cNvSpPr txBox="1"/>
          <p:nvPr/>
        </p:nvSpPr>
        <p:spPr>
          <a:xfrm>
            <a:off x="790713" y="3990201"/>
            <a:ext cx="11142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</a:rPr>
              <a:t>Start codon</a:t>
            </a:r>
            <a:endParaRPr lang="es-ES" sz="1400" b="1" dirty="0">
              <a:solidFill>
                <a:srgbClr val="FF0000"/>
              </a:solidFill>
            </a:endParaRPr>
          </a:p>
        </p:txBody>
      </p:sp>
      <p:sp>
        <p:nvSpPr>
          <p:cNvPr id="10" name="9 CuadroTexto"/>
          <p:cNvSpPr txBox="1"/>
          <p:nvPr/>
        </p:nvSpPr>
        <p:spPr>
          <a:xfrm>
            <a:off x="5908198" y="4034448"/>
            <a:ext cx="12338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</a:rPr>
              <a:t>Stop codon</a:t>
            </a:r>
            <a:endParaRPr lang="es-ES" sz="1400" b="1" dirty="0">
              <a:solidFill>
                <a:srgbClr val="FF0000"/>
              </a:solidFill>
            </a:endParaRPr>
          </a:p>
        </p:txBody>
      </p:sp>
      <p:cxnSp>
        <p:nvCxnSpPr>
          <p:cNvPr id="27" name="10 Conector recto de flecha"/>
          <p:cNvCxnSpPr/>
          <p:nvPr/>
        </p:nvCxnSpPr>
        <p:spPr>
          <a:xfrm flipV="1">
            <a:off x="3124200" y="4038600"/>
            <a:ext cx="381000" cy="91663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13 CuadroTexto"/>
          <p:cNvSpPr txBox="1"/>
          <p:nvPr/>
        </p:nvSpPr>
        <p:spPr>
          <a:xfrm>
            <a:off x="1600200" y="4955232"/>
            <a:ext cx="2715265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~7500 genes with at least one poly(A) site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29955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703" y="2791598"/>
            <a:ext cx="8407444" cy="989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4 CuadroTexto"/>
          <p:cNvSpPr txBox="1"/>
          <p:nvPr/>
        </p:nvSpPr>
        <p:spPr>
          <a:xfrm>
            <a:off x="536606" y="3502223"/>
            <a:ext cx="7514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5’UTR</a:t>
            </a:r>
            <a:endParaRPr lang="es-ES" sz="1400" dirty="0"/>
          </a:p>
        </p:txBody>
      </p:sp>
      <p:sp>
        <p:nvSpPr>
          <p:cNvPr id="6" name="5 CuadroTexto"/>
          <p:cNvSpPr txBox="1"/>
          <p:nvPr/>
        </p:nvSpPr>
        <p:spPr>
          <a:xfrm>
            <a:off x="7142028" y="3572782"/>
            <a:ext cx="7514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3</a:t>
            </a:r>
            <a:r>
              <a:rPr lang="en-US" sz="1400" dirty="0" smtClean="0"/>
              <a:t>’UTR</a:t>
            </a:r>
            <a:endParaRPr lang="es-ES" sz="1400" dirty="0"/>
          </a:p>
        </p:txBody>
      </p:sp>
      <p:cxnSp>
        <p:nvCxnSpPr>
          <p:cNvPr id="7" name="6 Conector recto de flecha"/>
          <p:cNvCxnSpPr/>
          <p:nvPr/>
        </p:nvCxnSpPr>
        <p:spPr>
          <a:xfrm>
            <a:off x="1288007" y="3572782"/>
            <a:ext cx="7393" cy="46166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7 Conector recto de flecha"/>
          <p:cNvCxnSpPr/>
          <p:nvPr/>
        </p:nvCxnSpPr>
        <p:spPr>
          <a:xfrm>
            <a:off x="6629399" y="3630975"/>
            <a:ext cx="1" cy="4076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8 CuadroTexto"/>
          <p:cNvSpPr txBox="1"/>
          <p:nvPr/>
        </p:nvSpPr>
        <p:spPr>
          <a:xfrm>
            <a:off x="790713" y="3990201"/>
            <a:ext cx="11142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</a:rPr>
              <a:t>Start codon</a:t>
            </a:r>
            <a:endParaRPr lang="es-ES" sz="1400" b="1" dirty="0">
              <a:solidFill>
                <a:srgbClr val="FF0000"/>
              </a:solidFill>
            </a:endParaRPr>
          </a:p>
        </p:txBody>
      </p:sp>
      <p:sp>
        <p:nvSpPr>
          <p:cNvPr id="10" name="9 CuadroTexto"/>
          <p:cNvSpPr txBox="1"/>
          <p:nvPr/>
        </p:nvSpPr>
        <p:spPr>
          <a:xfrm>
            <a:off x="5908198" y="4034448"/>
            <a:ext cx="12338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</a:rPr>
              <a:t>Stop codon</a:t>
            </a:r>
            <a:endParaRPr lang="es-ES" sz="1400" b="1" dirty="0">
              <a:solidFill>
                <a:srgbClr val="FF0000"/>
              </a:solidFill>
            </a:endParaRPr>
          </a:p>
        </p:txBody>
      </p:sp>
      <p:cxnSp>
        <p:nvCxnSpPr>
          <p:cNvPr id="27" name="10 Conector recto de flecha"/>
          <p:cNvCxnSpPr>
            <a:stCxn id="14" idx="0"/>
          </p:cNvCxnSpPr>
          <p:nvPr/>
        </p:nvCxnSpPr>
        <p:spPr>
          <a:xfrm flipV="1">
            <a:off x="7186144" y="3880560"/>
            <a:ext cx="129056" cy="130104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13 CuadroTexto"/>
          <p:cNvSpPr txBox="1"/>
          <p:nvPr/>
        </p:nvSpPr>
        <p:spPr>
          <a:xfrm>
            <a:off x="5828511" y="5181600"/>
            <a:ext cx="2715265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3’UTRs in M. </a:t>
            </a:r>
            <a:r>
              <a:rPr lang="en-US" dirty="0" err="1" smtClean="0"/>
              <a:t>oryzae</a:t>
            </a:r>
            <a:r>
              <a:rPr lang="en-US" dirty="0" smtClean="0"/>
              <a:t> are  ~200 </a:t>
            </a:r>
            <a:r>
              <a:rPr lang="en-US" dirty="0" err="1" smtClean="0"/>
              <a:t>nt</a:t>
            </a:r>
            <a:r>
              <a:rPr lang="en-US" dirty="0" smtClean="0"/>
              <a:t>, on average longer then yeast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55066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5 Conector recto"/>
          <p:cNvCxnSpPr/>
          <p:nvPr/>
        </p:nvCxnSpPr>
        <p:spPr>
          <a:xfrm>
            <a:off x="1953188" y="1752600"/>
            <a:ext cx="4953000" cy="1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40 Rectángulo"/>
          <p:cNvSpPr/>
          <p:nvPr/>
        </p:nvSpPr>
        <p:spPr>
          <a:xfrm>
            <a:off x="5005950" y="1600200"/>
            <a:ext cx="516622" cy="30480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 </a:t>
            </a:r>
            <a:r>
              <a:rPr lang="en-US" dirty="0" smtClean="0"/>
              <a:t>A</a:t>
            </a:r>
            <a:endParaRPr lang="es-ES" dirty="0"/>
          </a:p>
        </p:txBody>
      </p:sp>
      <p:sp>
        <p:nvSpPr>
          <p:cNvPr id="4" name="TextBox 2"/>
          <p:cNvSpPr txBox="1"/>
          <p:nvPr/>
        </p:nvSpPr>
        <p:spPr>
          <a:xfrm>
            <a:off x="197133" y="312410"/>
            <a:ext cx="86337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800" i="1" dirty="0" smtClean="0"/>
              <a:t>M. </a:t>
            </a:r>
            <a:r>
              <a:rPr lang="en-CA" sz="2800" i="1" dirty="0" err="1" smtClean="0"/>
              <a:t>oryzae</a:t>
            </a:r>
            <a:r>
              <a:rPr lang="en-CA" sz="2800" dirty="0" err="1" smtClean="0"/>
              <a:t>’s</a:t>
            </a:r>
            <a:r>
              <a:rPr lang="en-CA" sz="2800" dirty="0" smtClean="0"/>
              <a:t> polyadenylation sites differ </a:t>
            </a:r>
            <a:r>
              <a:rPr lang="en-CA" sz="2800" dirty="0" smtClean="0"/>
              <a:t>slightly from yeast</a:t>
            </a:r>
            <a:endParaRPr lang="en-CA" sz="2800" dirty="0"/>
          </a:p>
        </p:txBody>
      </p:sp>
      <p:sp>
        <p:nvSpPr>
          <p:cNvPr id="2" name="1 Rectángulo"/>
          <p:cNvSpPr/>
          <p:nvPr/>
        </p:nvSpPr>
        <p:spPr>
          <a:xfrm>
            <a:off x="4167750" y="1600200"/>
            <a:ext cx="762000" cy="3048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</a:t>
            </a:r>
            <a:r>
              <a:rPr lang="en-US" dirty="0" smtClean="0"/>
              <a:t>-rich</a:t>
            </a:r>
            <a:endParaRPr lang="es-ES" dirty="0"/>
          </a:p>
        </p:txBody>
      </p:sp>
      <p:sp>
        <p:nvSpPr>
          <p:cNvPr id="8" name="7 Rectángulo"/>
          <p:cNvSpPr/>
          <p:nvPr/>
        </p:nvSpPr>
        <p:spPr>
          <a:xfrm>
            <a:off x="3329550" y="1589314"/>
            <a:ext cx="762000" cy="304800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A-rich</a:t>
            </a:r>
            <a:endParaRPr lang="es-ES" dirty="0"/>
          </a:p>
        </p:txBody>
      </p:sp>
      <p:sp>
        <p:nvSpPr>
          <p:cNvPr id="9" name="8 Rectángulo"/>
          <p:cNvSpPr/>
          <p:nvPr/>
        </p:nvSpPr>
        <p:spPr>
          <a:xfrm>
            <a:off x="2262750" y="1600200"/>
            <a:ext cx="990600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AU-rich</a:t>
            </a:r>
            <a:endParaRPr lang="es-ES" dirty="0"/>
          </a:p>
        </p:txBody>
      </p:sp>
      <p:sp>
        <p:nvSpPr>
          <p:cNvPr id="10" name="9 Rectángulo"/>
          <p:cNvSpPr/>
          <p:nvPr/>
        </p:nvSpPr>
        <p:spPr>
          <a:xfrm>
            <a:off x="5615550" y="1600200"/>
            <a:ext cx="762000" cy="3048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</a:t>
            </a:r>
            <a:r>
              <a:rPr lang="en-US" dirty="0" smtClean="0"/>
              <a:t>-rich</a:t>
            </a:r>
            <a:endParaRPr lang="es-ES" dirty="0"/>
          </a:p>
        </p:txBody>
      </p:sp>
      <p:pic>
        <p:nvPicPr>
          <p:cNvPr id="15" name="Picture 3" descr="C:\Users\Usuario\AppData\Local\Microsoft\Windows\Temporary Internet Files\Content.IE5\BRC3PDW5\MC900325662[1].wm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412031">
            <a:off x="5052968" y="1803051"/>
            <a:ext cx="441872" cy="494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11 Conector recto"/>
          <p:cNvCxnSpPr/>
          <p:nvPr/>
        </p:nvCxnSpPr>
        <p:spPr>
          <a:xfrm flipH="1">
            <a:off x="5248157" y="1295400"/>
            <a:ext cx="16104" cy="1085946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5" name="Picture 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20" y="1433560"/>
            <a:ext cx="809625" cy="809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4" name="23 Conector recto"/>
          <p:cNvCxnSpPr>
            <a:endCxn id="25" idx="3"/>
          </p:cNvCxnSpPr>
          <p:nvPr/>
        </p:nvCxnSpPr>
        <p:spPr>
          <a:xfrm>
            <a:off x="1953188" y="3017968"/>
            <a:ext cx="3342712" cy="1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24 Rectángulo"/>
          <p:cNvSpPr/>
          <p:nvPr/>
        </p:nvSpPr>
        <p:spPr>
          <a:xfrm>
            <a:off x="5001188" y="2876454"/>
            <a:ext cx="294712" cy="30480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T</a:t>
            </a:r>
            <a:endParaRPr lang="es-ES" dirty="0"/>
          </a:p>
        </p:txBody>
      </p:sp>
      <p:sp>
        <p:nvSpPr>
          <p:cNvPr id="26" name="25 Rectángulo"/>
          <p:cNvSpPr/>
          <p:nvPr/>
        </p:nvSpPr>
        <p:spPr>
          <a:xfrm>
            <a:off x="4167750" y="2876454"/>
            <a:ext cx="762000" cy="3048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</a:t>
            </a:r>
            <a:r>
              <a:rPr lang="en-US" dirty="0" smtClean="0"/>
              <a:t>-rich</a:t>
            </a:r>
            <a:endParaRPr lang="es-ES" dirty="0"/>
          </a:p>
        </p:txBody>
      </p:sp>
      <p:sp>
        <p:nvSpPr>
          <p:cNvPr id="27" name="26 Rectángulo"/>
          <p:cNvSpPr/>
          <p:nvPr/>
        </p:nvSpPr>
        <p:spPr>
          <a:xfrm>
            <a:off x="3329550" y="2865568"/>
            <a:ext cx="762000" cy="304800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A-rich</a:t>
            </a:r>
            <a:endParaRPr lang="es-ES" dirty="0"/>
          </a:p>
        </p:txBody>
      </p:sp>
      <p:sp>
        <p:nvSpPr>
          <p:cNvPr id="28" name="27 Rectángulo"/>
          <p:cNvSpPr/>
          <p:nvPr/>
        </p:nvSpPr>
        <p:spPr>
          <a:xfrm>
            <a:off x="2262750" y="2876454"/>
            <a:ext cx="990600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AU-rich</a:t>
            </a:r>
            <a:endParaRPr lang="es-ES" dirty="0"/>
          </a:p>
        </p:txBody>
      </p:sp>
      <p:sp>
        <p:nvSpPr>
          <p:cNvPr id="33" name="32 CuadroTexto"/>
          <p:cNvSpPr txBox="1"/>
          <p:nvPr/>
        </p:nvSpPr>
        <p:spPr bwMode="auto">
          <a:xfrm>
            <a:off x="5248157" y="2854134"/>
            <a:ext cx="275284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Tx/>
              <a:buNone/>
              <a:defRPr/>
            </a:pPr>
            <a:r>
              <a:rPr lang="es-ES" sz="1600" dirty="0" smtClean="0">
                <a:solidFill>
                  <a:srgbClr val="008E40"/>
                </a:solidFill>
              </a:rPr>
              <a:t>AAAAAAAAAAAAAAAAAAAA</a:t>
            </a:r>
            <a:endParaRPr lang="es-ES" sz="1600" baseline="-25000" dirty="0">
              <a:solidFill>
                <a:srgbClr val="008E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4732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39 Conector recto"/>
          <p:cNvCxnSpPr/>
          <p:nvPr/>
        </p:nvCxnSpPr>
        <p:spPr>
          <a:xfrm>
            <a:off x="1447800" y="4901389"/>
            <a:ext cx="5562600" cy="54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5 Conector recto"/>
          <p:cNvCxnSpPr/>
          <p:nvPr/>
        </p:nvCxnSpPr>
        <p:spPr>
          <a:xfrm>
            <a:off x="1953188" y="1752600"/>
            <a:ext cx="4953000" cy="1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40 Rectángulo"/>
          <p:cNvSpPr/>
          <p:nvPr/>
        </p:nvSpPr>
        <p:spPr>
          <a:xfrm>
            <a:off x="5005950" y="1600200"/>
            <a:ext cx="516622" cy="30480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 </a:t>
            </a:r>
            <a:r>
              <a:rPr lang="en-US" dirty="0" smtClean="0"/>
              <a:t>A</a:t>
            </a:r>
            <a:endParaRPr lang="es-ES" dirty="0"/>
          </a:p>
        </p:txBody>
      </p:sp>
      <p:sp>
        <p:nvSpPr>
          <p:cNvPr id="4" name="TextBox 2"/>
          <p:cNvSpPr txBox="1"/>
          <p:nvPr/>
        </p:nvSpPr>
        <p:spPr>
          <a:xfrm>
            <a:off x="197133" y="312410"/>
            <a:ext cx="86337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800" i="1" dirty="0" smtClean="0"/>
              <a:t>M. </a:t>
            </a:r>
            <a:r>
              <a:rPr lang="en-CA" sz="2800" i="1" dirty="0" err="1" smtClean="0"/>
              <a:t>oryzae</a:t>
            </a:r>
            <a:r>
              <a:rPr lang="en-CA" sz="2800" dirty="0" err="1" smtClean="0"/>
              <a:t>’s</a:t>
            </a:r>
            <a:r>
              <a:rPr lang="en-CA" sz="2800" dirty="0" smtClean="0"/>
              <a:t> polyadenylation sites differ </a:t>
            </a:r>
            <a:r>
              <a:rPr lang="en-CA" sz="2800" dirty="0" smtClean="0"/>
              <a:t>slightly from yeast</a:t>
            </a:r>
            <a:endParaRPr lang="en-CA" sz="2800" dirty="0"/>
          </a:p>
        </p:txBody>
      </p:sp>
      <p:sp>
        <p:nvSpPr>
          <p:cNvPr id="2" name="1 Rectángulo"/>
          <p:cNvSpPr/>
          <p:nvPr/>
        </p:nvSpPr>
        <p:spPr>
          <a:xfrm>
            <a:off x="4167750" y="1600200"/>
            <a:ext cx="762000" cy="3048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</a:t>
            </a:r>
            <a:r>
              <a:rPr lang="en-US" dirty="0" smtClean="0"/>
              <a:t>-rich</a:t>
            </a:r>
            <a:endParaRPr lang="es-ES" dirty="0"/>
          </a:p>
        </p:txBody>
      </p:sp>
      <p:sp>
        <p:nvSpPr>
          <p:cNvPr id="8" name="7 Rectángulo"/>
          <p:cNvSpPr/>
          <p:nvPr/>
        </p:nvSpPr>
        <p:spPr>
          <a:xfrm>
            <a:off x="3329550" y="1589314"/>
            <a:ext cx="762000" cy="304800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A-rich</a:t>
            </a:r>
            <a:endParaRPr lang="es-ES" dirty="0"/>
          </a:p>
        </p:txBody>
      </p:sp>
      <p:sp>
        <p:nvSpPr>
          <p:cNvPr id="9" name="8 Rectángulo"/>
          <p:cNvSpPr/>
          <p:nvPr/>
        </p:nvSpPr>
        <p:spPr>
          <a:xfrm>
            <a:off x="2262750" y="1600200"/>
            <a:ext cx="990600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AU-rich</a:t>
            </a:r>
            <a:endParaRPr lang="es-ES" dirty="0"/>
          </a:p>
        </p:txBody>
      </p:sp>
      <p:sp>
        <p:nvSpPr>
          <p:cNvPr id="10" name="9 Rectángulo"/>
          <p:cNvSpPr/>
          <p:nvPr/>
        </p:nvSpPr>
        <p:spPr>
          <a:xfrm>
            <a:off x="5615550" y="1600200"/>
            <a:ext cx="762000" cy="3048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</a:t>
            </a:r>
            <a:r>
              <a:rPr lang="en-US" dirty="0" smtClean="0"/>
              <a:t>-rich</a:t>
            </a:r>
            <a:endParaRPr lang="es-ES" dirty="0"/>
          </a:p>
        </p:txBody>
      </p:sp>
      <p:pic>
        <p:nvPicPr>
          <p:cNvPr id="15" name="Picture 3" descr="C:\Users\Usuario\AppData\Local\Microsoft\Windows\Temporary Internet Files\Content.IE5\BRC3PDW5\MC900325662[1].wm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412031">
            <a:off x="5052968" y="1803051"/>
            <a:ext cx="441872" cy="494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11 Conector recto"/>
          <p:cNvCxnSpPr/>
          <p:nvPr/>
        </p:nvCxnSpPr>
        <p:spPr>
          <a:xfrm flipH="1">
            <a:off x="5248157" y="1295400"/>
            <a:ext cx="16104" cy="1085946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5" name="Picture 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20" y="1433560"/>
            <a:ext cx="809625" cy="809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645" y="4438746"/>
            <a:ext cx="800100" cy="800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4" name="23 Conector recto"/>
          <p:cNvCxnSpPr>
            <a:endCxn id="25" idx="3"/>
          </p:cNvCxnSpPr>
          <p:nvPr/>
        </p:nvCxnSpPr>
        <p:spPr>
          <a:xfrm>
            <a:off x="1953188" y="3017968"/>
            <a:ext cx="3342712" cy="1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24 Rectángulo"/>
          <p:cNvSpPr/>
          <p:nvPr/>
        </p:nvSpPr>
        <p:spPr>
          <a:xfrm>
            <a:off x="5001188" y="2876454"/>
            <a:ext cx="294712" cy="30480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T</a:t>
            </a:r>
            <a:endParaRPr lang="es-ES" dirty="0"/>
          </a:p>
        </p:txBody>
      </p:sp>
      <p:sp>
        <p:nvSpPr>
          <p:cNvPr id="26" name="25 Rectángulo"/>
          <p:cNvSpPr/>
          <p:nvPr/>
        </p:nvSpPr>
        <p:spPr>
          <a:xfrm>
            <a:off x="4167750" y="2876454"/>
            <a:ext cx="762000" cy="3048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</a:t>
            </a:r>
            <a:r>
              <a:rPr lang="en-US" dirty="0" smtClean="0"/>
              <a:t>-rich</a:t>
            </a:r>
            <a:endParaRPr lang="es-ES" dirty="0"/>
          </a:p>
        </p:txBody>
      </p:sp>
      <p:sp>
        <p:nvSpPr>
          <p:cNvPr id="27" name="26 Rectángulo"/>
          <p:cNvSpPr/>
          <p:nvPr/>
        </p:nvSpPr>
        <p:spPr>
          <a:xfrm>
            <a:off x="3329550" y="2865568"/>
            <a:ext cx="762000" cy="304800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A-rich</a:t>
            </a:r>
            <a:endParaRPr lang="es-ES" dirty="0"/>
          </a:p>
        </p:txBody>
      </p:sp>
      <p:sp>
        <p:nvSpPr>
          <p:cNvPr id="28" name="27 Rectángulo"/>
          <p:cNvSpPr/>
          <p:nvPr/>
        </p:nvSpPr>
        <p:spPr>
          <a:xfrm>
            <a:off x="2262750" y="2876454"/>
            <a:ext cx="990600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AU-rich</a:t>
            </a:r>
            <a:endParaRPr lang="es-ES" dirty="0"/>
          </a:p>
        </p:txBody>
      </p:sp>
      <p:sp>
        <p:nvSpPr>
          <p:cNvPr id="33" name="32 CuadroTexto"/>
          <p:cNvSpPr txBox="1"/>
          <p:nvPr/>
        </p:nvSpPr>
        <p:spPr bwMode="auto">
          <a:xfrm>
            <a:off x="5248157" y="2854134"/>
            <a:ext cx="275284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Tx/>
              <a:buNone/>
              <a:defRPr/>
            </a:pPr>
            <a:r>
              <a:rPr lang="es-ES" sz="1600" dirty="0" smtClean="0">
                <a:solidFill>
                  <a:srgbClr val="008E40"/>
                </a:solidFill>
              </a:rPr>
              <a:t>AAAAAAAAAAAAAAAAAAAA</a:t>
            </a:r>
            <a:endParaRPr lang="es-ES" sz="1600" baseline="-25000" dirty="0">
              <a:solidFill>
                <a:srgbClr val="008E40"/>
              </a:solidFill>
            </a:endParaRPr>
          </a:p>
        </p:txBody>
      </p:sp>
      <p:sp>
        <p:nvSpPr>
          <p:cNvPr id="34" name="33 Rectángulo"/>
          <p:cNvSpPr/>
          <p:nvPr/>
        </p:nvSpPr>
        <p:spPr>
          <a:xfrm>
            <a:off x="4191000" y="4754432"/>
            <a:ext cx="762000" cy="3048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</a:t>
            </a:r>
            <a:r>
              <a:rPr lang="en-US" dirty="0" smtClean="0"/>
              <a:t>-rich</a:t>
            </a:r>
            <a:endParaRPr lang="es-ES" dirty="0"/>
          </a:p>
        </p:txBody>
      </p:sp>
      <p:sp>
        <p:nvSpPr>
          <p:cNvPr id="35" name="34 Rectángulo"/>
          <p:cNvSpPr/>
          <p:nvPr/>
        </p:nvSpPr>
        <p:spPr>
          <a:xfrm>
            <a:off x="3352800" y="4743546"/>
            <a:ext cx="762000" cy="304800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A-rich</a:t>
            </a:r>
            <a:endParaRPr lang="es-ES" dirty="0"/>
          </a:p>
        </p:txBody>
      </p:sp>
      <p:sp>
        <p:nvSpPr>
          <p:cNvPr id="36" name="35 Rectángulo"/>
          <p:cNvSpPr/>
          <p:nvPr/>
        </p:nvSpPr>
        <p:spPr>
          <a:xfrm>
            <a:off x="2438400" y="4754432"/>
            <a:ext cx="838200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UAGA</a:t>
            </a:r>
            <a:endParaRPr lang="es-ES" dirty="0"/>
          </a:p>
        </p:txBody>
      </p:sp>
      <p:sp>
        <p:nvSpPr>
          <p:cNvPr id="37" name="36 Rectángulo"/>
          <p:cNvSpPr/>
          <p:nvPr/>
        </p:nvSpPr>
        <p:spPr>
          <a:xfrm>
            <a:off x="5638800" y="4754432"/>
            <a:ext cx="914400" cy="304800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 peak</a:t>
            </a:r>
            <a:endParaRPr lang="es-ES" dirty="0"/>
          </a:p>
        </p:txBody>
      </p:sp>
      <p:sp>
        <p:nvSpPr>
          <p:cNvPr id="38" name="37 Rectángulo"/>
          <p:cNvSpPr/>
          <p:nvPr/>
        </p:nvSpPr>
        <p:spPr>
          <a:xfrm>
            <a:off x="5037589" y="4754432"/>
            <a:ext cx="516622" cy="30480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  <a:r>
              <a:rPr lang="en-US" dirty="0" smtClean="0"/>
              <a:t> </a:t>
            </a:r>
            <a:r>
              <a:rPr lang="en-US" dirty="0" smtClean="0"/>
              <a:t>A</a:t>
            </a:r>
            <a:endParaRPr lang="es-ES" dirty="0"/>
          </a:p>
        </p:txBody>
      </p:sp>
      <p:sp>
        <p:nvSpPr>
          <p:cNvPr id="39" name="38 Rectángulo"/>
          <p:cNvSpPr/>
          <p:nvPr/>
        </p:nvSpPr>
        <p:spPr>
          <a:xfrm>
            <a:off x="1600200" y="4754432"/>
            <a:ext cx="838200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UGUA</a:t>
            </a:r>
            <a:endParaRPr lang="es-ES" dirty="0"/>
          </a:p>
        </p:txBody>
      </p:sp>
      <p:pic>
        <p:nvPicPr>
          <p:cNvPr id="42" name="Picture 3" descr="C:\Users\Usuario\AppData\Local\Microsoft\Windows\Temporary Internet Files\Content.IE5\BRC3PDW5\MC900325662[1].wm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412031">
            <a:off x="5072161" y="4962201"/>
            <a:ext cx="441872" cy="494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1" name="30 Conector recto"/>
          <p:cNvCxnSpPr/>
          <p:nvPr/>
        </p:nvCxnSpPr>
        <p:spPr>
          <a:xfrm flipH="1">
            <a:off x="5257800" y="4419600"/>
            <a:ext cx="16104" cy="1085946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0777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69754" y="81016"/>
            <a:ext cx="849324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/>
              <a:t>Contrary to metazoan, canonical AAUAAA polyadenylation signal is highly degenerated</a:t>
            </a:r>
            <a:endParaRPr lang="en-CA" sz="2800" i="1" dirty="0"/>
          </a:p>
        </p:txBody>
      </p:sp>
      <p:cxnSp>
        <p:nvCxnSpPr>
          <p:cNvPr id="7" name="6 Conector recto de flecha"/>
          <p:cNvCxnSpPr/>
          <p:nvPr/>
        </p:nvCxnSpPr>
        <p:spPr>
          <a:xfrm flipH="1">
            <a:off x="4495801" y="4913531"/>
            <a:ext cx="1623457" cy="95386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12 CuadroTexto"/>
          <p:cNvSpPr txBox="1"/>
          <p:nvPr/>
        </p:nvSpPr>
        <p:spPr>
          <a:xfrm>
            <a:off x="6119258" y="4267200"/>
            <a:ext cx="1459759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Very uniform </a:t>
            </a:r>
          </a:p>
          <a:p>
            <a:pPr algn="ctr"/>
            <a:r>
              <a:rPr lang="en-US" dirty="0" smtClean="0"/>
              <a:t>in </a:t>
            </a:r>
            <a:r>
              <a:rPr lang="en-US" dirty="0" smtClean="0"/>
              <a:t>animals:</a:t>
            </a:r>
          </a:p>
          <a:p>
            <a:pPr algn="ctr"/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AAUAAA</a:t>
            </a:r>
            <a:endParaRPr lang="es-ES" dirty="0">
              <a:solidFill>
                <a:schemeClr val="accent5">
                  <a:lumMod val="75000"/>
                </a:schemeClr>
              </a:solidFill>
            </a:endParaRPr>
          </a:p>
        </p:txBody>
      </p:sp>
      <p:cxnSp>
        <p:nvCxnSpPr>
          <p:cNvPr id="12" name="11 Conector recto"/>
          <p:cNvCxnSpPr/>
          <p:nvPr/>
        </p:nvCxnSpPr>
        <p:spPr>
          <a:xfrm>
            <a:off x="2209800" y="6159142"/>
            <a:ext cx="5562600" cy="54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645" y="5696499"/>
            <a:ext cx="800100" cy="800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14 Rectángulo"/>
          <p:cNvSpPr/>
          <p:nvPr/>
        </p:nvSpPr>
        <p:spPr>
          <a:xfrm>
            <a:off x="4953000" y="6012185"/>
            <a:ext cx="762000" cy="3048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</a:t>
            </a:r>
            <a:r>
              <a:rPr lang="en-US" dirty="0" smtClean="0"/>
              <a:t>-rich</a:t>
            </a:r>
            <a:endParaRPr lang="es-ES" dirty="0"/>
          </a:p>
        </p:txBody>
      </p:sp>
      <p:sp>
        <p:nvSpPr>
          <p:cNvPr id="16" name="15 Rectángulo"/>
          <p:cNvSpPr/>
          <p:nvPr/>
        </p:nvSpPr>
        <p:spPr>
          <a:xfrm>
            <a:off x="4114800" y="6001299"/>
            <a:ext cx="762000" cy="304800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A-rich</a:t>
            </a:r>
            <a:endParaRPr lang="es-ES" dirty="0"/>
          </a:p>
        </p:txBody>
      </p:sp>
      <p:sp>
        <p:nvSpPr>
          <p:cNvPr id="17" name="16 Rectángulo"/>
          <p:cNvSpPr/>
          <p:nvPr/>
        </p:nvSpPr>
        <p:spPr>
          <a:xfrm>
            <a:off x="3200400" y="6012185"/>
            <a:ext cx="838200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UAGA</a:t>
            </a:r>
            <a:endParaRPr lang="es-ES" dirty="0"/>
          </a:p>
        </p:txBody>
      </p:sp>
      <p:sp>
        <p:nvSpPr>
          <p:cNvPr id="18" name="17 Rectángulo"/>
          <p:cNvSpPr/>
          <p:nvPr/>
        </p:nvSpPr>
        <p:spPr>
          <a:xfrm>
            <a:off x="6400800" y="6012185"/>
            <a:ext cx="914400" cy="304800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 peak</a:t>
            </a:r>
            <a:endParaRPr lang="es-ES" dirty="0"/>
          </a:p>
        </p:txBody>
      </p:sp>
      <p:sp>
        <p:nvSpPr>
          <p:cNvPr id="20" name="19 Rectángulo"/>
          <p:cNvSpPr/>
          <p:nvPr/>
        </p:nvSpPr>
        <p:spPr>
          <a:xfrm>
            <a:off x="5799589" y="6012185"/>
            <a:ext cx="516622" cy="30480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  <a:r>
              <a:rPr lang="en-US" dirty="0" smtClean="0"/>
              <a:t> </a:t>
            </a:r>
            <a:r>
              <a:rPr lang="en-US" dirty="0" smtClean="0"/>
              <a:t>A</a:t>
            </a:r>
            <a:endParaRPr lang="es-ES" dirty="0"/>
          </a:p>
        </p:txBody>
      </p:sp>
      <p:sp>
        <p:nvSpPr>
          <p:cNvPr id="21" name="20 Rectángulo"/>
          <p:cNvSpPr/>
          <p:nvPr/>
        </p:nvSpPr>
        <p:spPr>
          <a:xfrm>
            <a:off x="2362200" y="6012185"/>
            <a:ext cx="838200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UGUA</a:t>
            </a:r>
            <a:endParaRPr lang="es-ES" dirty="0"/>
          </a:p>
        </p:txBody>
      </p:sp>
      <p:pic>
        <p:nvPicPr>
          <p:cNvPr id="22" name="Picture 3" descr="C:\Users\Usuario\AppData\Local\Microsoft\Windows\Temporary Internet Files\Content.IE5\BRC3PDW5\MC900325662[1].wm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412031">
            <a:off x="5834161" y="6219954"/>
            <a:ext cx="441872" cy="494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22 Conector recto"/>
          <p:cNvCxnSpPr/>
          <p:nvPr/>
        </p:nvCxnSpPr>
        <p:spPr>
          <a:xfrm flipH="1">
            <a:off x="6019800" y="5677353"/>
            <a:ext cx="16104" cy="1085946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2827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49177" y="81016"/>
            <a:ext cx="849324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 smtClean="0"/>
              <a:t>Contrary to metazoan, </a:t>
            </a:r>
            <a:r>
              <a:rPr lang="en-CA" sz="2800" dirty="0" smtClean="0"/>
              <a:t>canonical </a:t>
            </a:r>
            <a:r>
              <a:rPr lang="en-CA" sz="2800" dirty="0" smtClean="0"/>
              <a:t>AAUAAA polyadenylation signal is highly degenerated</a:t>
            </a:r>
            <a:endParaRPr lang="en-CA" sz="2800" i="1" dirty="0"/>
          </a:p>
        </p:txBody>
      </p:sp>
      <p:cxnSp>
        <p:nvCxnSpPr>
          <p:cNvPr id="12" name="11 Conector recto"/>
          <p:cNvCxnSpPr/>
          <p:nvPr/>
        </p:nvCxnSpPr>
        <p:spPr>
          <a:xfrm>
            <a:off x="2209800" y="6159142"/>
            <a:ext cx="5562600" cy="54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645" y="5696499"/>
            <a:ext cx="800100" cy="800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14 Rectángulo"/>
          <p:cNvSpPr/>
          <p:nvPr/>
        </p:nvSpPr>
        <p:spPr>
          <a:xfrm>
            <a:off x="4953000" y="6012185"/>
            <a:ext cx="762000" cy="3048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</a:t>
            </a:r>
            <a:r>
              <a:rPr lang="en-US" dirty="0" smtClean="0"/>
              <a:t>-rich</a:t>
            </a:r>
            <a:endParaRPr lang="es-ES" dirty="0"/>
          </a:p>
        </p:txBody>
      </p:sp>
      <p:sp>
        <p:nvSpPr>
          <p:cNvPr id="16" name="15 Rectángulo"/>
          <p:cNvSpPr/>
          <p:nvPr/>
        </p:nvSpPr>
        <p:spPr>
          <a:xfrm>
            <a:off x="4114800" y="6001299"/>
            <a:ext cx="762000" cy="304800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A-rich</a:t>
            </a:r>
            <a:endParaRPr lang="es-ES" dirty="0"/>
          </a:p>
        </p:txBody>
      </p:sp>
      <p:sp>
        <p:nvSpPr>
          <p:cNvPr id="17" name="16 Rectángulo"/>
          <p:cNvSpPr/>
          <p:nvPr/>
        </p:nvSpPr>
        <p:spPr>
          <a:xfrm>
            <a:off x="3200400" y="6012185"/>
            <a:ext cx="838200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UAGA</a:t>
            </a:r>
            <a:endParaRPr lang="es-ES" dirty="0"/>
          </a:p>
        </p:txBody>
      </p:sp>
      <p:sp>
        <p:nvSpPr>
          <p:cNvPr id="18" name="17 Rectángulo"/>
          <p:cNvSpPr/>
          <p:nvPr/>
        </p:nvSpPr>
        <p:spPr>
          <a:xfrm>
            <a:off x="6400800" y="6012185"/>
            <a:ext cx="914400" cy="304800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 peak</a:t>
            </a:r>
            <a:endParaRPr lang="es-ES" dirty="0"/>
          </a:p>
        </p:txBody>
      </p:sp>
      <p:sp>
        <p:nvSpPr>
          <p:cNvPr id="20" name="19 Rectángulo"/>
          <p:cNvSpPr/>
          <p:nvPr/>
        </p:nvSpPr>
        <p:spPr>
          <a:xfrm>
            <a:off x="5799589" y="6012185"/>
            <a:ext cx="516622" cy="30480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  <a:r>
              <a:rPr lang="en-US" dirty="0" smtClean="0"/>
              <a:t> </a:t>
            </a:r>
            <a:r>
              <a:rPr lang="en-US" dirty="0" smtClean="0"/>
              <a:t>A</a:t>
            </a:r>
            <a:endParaRPr lang="es-ES" dirty="0"/>
          </a:p>
        </p:txBody>
      </p:sp>
      <p:sp>
        <p:nvSpPr>
          <p:cNvPr id="21" name="20 Rectángulo"/>
          <p:cNvSpPr/>
          <p:nvPr/>
        </p:nvSpPr>
        <p:spPr>
          <a:xfrm>
            <a:off x="2362200" y="6012185"/>
            <a:ext cx="838200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UGUA</a:t>
            </a:r>
            <a:endParaRPr lang="es-ES" dirty="0"/>
          </a:p>
        </p:txBody>
      </p:sp>
      <p:pic>
        <p:nvPicPr>
          <p:cNvPr id="22" name="Picture 3" descr="C:\Users\Usuario\AppData\Local\Microsoft\Windows\Temporary Internet Files\Content.IE5\BRC3PDW5\MC900325662[1].wm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412031">
            <a:off x="5834161" y="6219954"/>
            <a:ext cx="441872" cy="494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22 Conector recto"/>
          <p:cNvCxnSpPr/>
          <p:nvPr/>
        </p:nvCxnSpPr>
        <p:spPr>
          <a:xfrm flipH="1">
            <a:off x="6019800" y="5677353"/>
            <a:ext cx="16104" cy="1085946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96" y="2361191"/>
            <a:ext cx="4507827" cy="25454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7" name="26 Conector recto de flecha"/>
          <p:cNvCxnSpPr/>
          <p:nvPr/>
        </p:nvCxnSpPr>
        <p:spPr>
          <a:xfrm>
            <a:off x="2087660" y="2056391"/>
            <a:ext cx="871722" cy="533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27 CuadroTexto"/>
          <p:cNvSpPr txBox="1"/>
          <p:nvPr/>
        </p:nvSpPr>
        <p:spPr>
          <a:xfrm>
            <a:off x="304800" y="1687059"/>
            <a:ext cx="178286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Only 7% in fungi!</a:t>
            </a:r>
            <a:endParaRPr lang="es-ES" dirty="0"/>
          </a:p>
        </p:txBody>
      </p:sp>
      <p:sp>
        <p:nvSpPr>
          <p:cNvPr id="29" name="Oval 60"/>
          <p:cNvSpPr>
            <a:spLocks noChangeArrowheads="1"/>
          </p:cNvSpPr>
          <p:nvPr/>
        </p:nvSpPr>
        <p:spPr bwMode="auto">
          <a:xfrm>
            <a:off x="2668390" y="2589791"/>
            <a:ext cx="886781" cy="600732"/>
          </a:xfrm>
          <a:prstGeom prst="ellipse">
            <a:avLst/>
          </a:prstGeom>
          <a:noFill/>
          <a:ln w="28575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1430" tIns="45715" rIns="91430" bIns="45715" anchor="ctr"/>
          <a:lstStyle/>
          <a:p>
            <a:pPr>
              <a:buFontTx/>
              <a:buNone/>
            </a:pPr>
            <a:endParaRPr lang="en-US">
              <a:solidFill>
                <a:srgbClr val="000000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2538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69754" y="81016"/>
            <a:ext cx="849324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/>
              <a:t>Contrary to metazoan, canonical AAUAAA polyadenylation signal is highly degenerated</a:t>
            </a:r>
            <a:endParaRPr lang="en-CA" sz="2800" i="1" dirty="0"/>
          </a:p>
        </p:txBody>
      </p:sp>
      <p:cxnSp>
        <p:nvCxnSpPr>
          <p:cNvPr id="12" name="11 Conector recto"/>
          <p:cNvCxnSpPr/>
          <p:nvPr/>
        </p:nvCxnSpPr>
        <p:spPr>
          <a:xfrm>
            <a:off x="2209800" y="6159142"/>
            <a:ext cx="5562600" cy="54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645" y="5696499"/>
            <a:ext cx="800100" cy="800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14 Rectángulo"/>
          <p:cNvSpPr/>
          <p:nvPr/>
        </p:nvSpPr>
        <p:spPr>
          <a:xfrm>
            <a:off x="4953000" y="6012185"/>
            <a:ext cx="762000" cy="3048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</a:t>
            </a:r>
            <a:r>
              <a:rPr lang="en-US" dirty="0" smtClean="0"/>
              <a:t>-rich</a:t>
            </a:r>
            <a:endParaRPr lang="es-ES" dirty="0"/>
          </a:p>
        </p:txBody>
      </p:sp>
      <p:sp>
        <p:nvSpPr>
          <p:cNvPr id="16" name="15 Rectángulo"/>
          <p:cNvSpPr/>
          <p:nvPr/>
        </p:nvSpPr>
        <p:spPr>
          <a:xfrm>
            <a:off x="4114800" y="6001299"/>
            <a:ext cx="762000" cy="304800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A-rich</a:t>
            </a:r>
            <a:endParaRPr lang="es-ES" dirty="0"/>
          </a:p>
        </p:txBody>
      </p:sp>
      <p:sp>
        <p:nvSpPr>
          <p:cNvPr id="17" name="16 Rectángulo"/>
          <p:cNvSpPr/>
          <p:nvPr/>
        </p:nvSpPr>
        <p:spPr>
          <a:xfrm>
            <a:off x="3200400" y="6012185"/>
            <a:ext cx="838200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UAGA</a:t>
            </a:r>
            <a:endParaRPr lang="es-ES" dirty="0"/>
          </a:p>
        </p:txBody>
      </p:sp>
      <p:sp>
        <p:nvSpPr>
          <p:cNvPr id="18" name="17 Rectángulo"/>
          <p:cNvSpPr/>
          <p:nvPr/>
        </p:nvSpPr>
        <p:spPr>
          <a:xfrm>
            <a:off x="6400800" y="6012185"/>
            <a:ext cx="914400" cy="304800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 peak</a:t>
            </a:r>
            <a:endParaRPr lang="es-ES" dirty="0"/>
          </a:p>
        </p:txBody>
      </p:sp>
      <p:sp>
        <p:nvSpPr>
          <p:cNvPr id="20" name="19 Rectángulo"/>
          <p:cNvSpPr/>
          <p:nvPr/>
        </p:nvSpPr>
        <p:spPr>
          <a:xfrm>
            <a:off x="5799589" y="6012185"/>
            <a:ext cx="516622" cy="30480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  <a:r>
              <a:rPr lang="en-US" dirty="0" smtClean="0"/>
              <a:t> </a:t>
            </a:r>
            <a:r>
              <a:rPr lang="en-US" dirty="0" smtClean="0"/>
              <a:t>A</a:t>
            </a:r>
            <a:endParaRPr lang="es-ES" dirty="0"/>
          </a:p>
        </p:txBody>
      </p:sp>
      <p:sp>
        <p:nvSpPr>
          <p:cNvPr id="21" name="20 Rectángulo"/>
          <p:cNvSpPr/>
          <p:nvPr/>
        </p:nvSpPr>
        <p:spPr>
          <a:xfrm>
            <a:off x="2362200" y="6012185"/>
            <a:ext cx="838200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UGUA</a:t>
            </a:r>
            <a:endParaRPr lang="es-ES" dirty="0"/>
          </a:p>
        </p:txBody>
      </p:sp>
      <p:pic>
        <p:nvPicPr>
          <p:cNvPr id="22" name="Picture 3" descr="C:\Users\Usuario\AppData\Local\Microsoft\Windows\Temporary Internet Files\Content.IE5\BRC3PDW5\MC900325662[1].wm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412031">
            <a:off x="5834161" y="6219954"/>
            <a:ext cx="441872" cy="494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22 Conector recto"/>
          <p:cNvCxnSpPr/>
          <p:nvPr/>
        </p:nvCxnSpPr>
        <p:spPr>
          <a:xfrm flipH="1">
            <a:off x="6019800" y="5677353"/>
            <a:ext cx="16104" cy="1085946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96" y="2361191"/>
            <a:ext cx="4507827" cy="25454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7" name="26 Conector recto de flecha"/>
          <p:cNvCxnSpPr/>
          <p:nvPr/>
        </p:nvCxnSpPr>
        <p:spPr>
          <a:xfrm>
            <a:off x="2087660" y="2056391"/>
            <a:ext cx="871722" cy="533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27 CuadroTexto"/>
          <p:cNvSpPr txBox="1"/>
          <p:nvPr/>
        </p:nvSpPr>
        <p:spPr>
          <a:xfrm>
            <a:off x="304800" y="1687059"/>
            <a:ext cx="178286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Only 7% in fungi!</a:t>
            </a:r>
            <a:endParaRPr lang="es-ES" dirty="0"/>
          </a:p>
        </p:txBody>
      </p:sp>
      <p:sp>
        <p:nvSpPr>
          <p:cNvPr id="29" name="Oval 60"/>
          <p:cNvSpPr>
            <a:spLocks noChangeArrowheads="1"/>
          </p:cNvSpPr>
          <p:nvPr/>
        </p:nvSpPr>
        <p:spPr bwMode="auto">
          <a:xfrm>
            <a:off x="2668390" y="2589791"/>
            <a:ext cx="886781" cy="600732"/>
          </a:xfrm>
          <a:prstGeom prst="ellipse">
            <a:avLst/>
          </a:prstGeom>
          <a:noFill/>
          <a:ln w="28575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1430" tIns="45715" rIns="91430" bIns="45715" anchor="ctr"/>
          <a:lstStyle/>
          <a:p>
            <a:pPr>
              <a:buFontTx/>
              <a:buNone/>
            </a:pPr>
            <a:endParaRPr lang="en-US">
              <a:solidFill>
                <a:srgbClr val="000000"/>
              </a:solidFill>
              <a:cs typeface="Arial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0072" y="2814637"/>
            <a:ext cx="1095375" cy="1228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2" name="31 Conector recto de flecha"/>
          <p:cNvCxnSpPr/>
          <p:nvPr/>
        </p:nvCxnSpPr>
        <p:spPr>
          <a:xfrm flipH="1">
            <a:off x="4648202" y="3733800"/>
            <a:ext cx="1371598" cy="2133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34 CuadroTexto"/>
          <p:cNvSpPr txBox="1"/>
          <p:nvPr/>
        </p:nvSpPr>
        <p:spPr>
          <a:xfrm>
            <a:off x="5629106" y="2520825"/>
            <a:ext cx="192584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Very degenerated!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46914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What about alternative polyadenylation?</a:t>
            </a:r>
            <a:endParaRPr lang="es-ES" dirty="0"/>
          </a:p>
        </p:txBody>
      </p:sp>
      <p:cxnSp>
        <p:nvCxnSpPr>
          <p:cNvPr id="3" name="72 Conector recto"/>
          <p:cNvCxnSpPr>
            <a:cxnSpLocks noChangeShapeType="1"/>
          </p:cNvCxnSpPr>
          <p:nvPr/>
        </p:nvCxnSpPr>
        <p:spPr bwMode="auto">
          <a:xfrm>
            <a:off x="685800" y="2076925"/>
            <a:ext cx="2349498" cy="0"/>
          </a:xfrm>
          <a:prstGeom prst="line">
            <a:avLst/>
          </a:prstGeom>
          <a:noFill/>
          <a:ln w="28575" algn="ctr">
            <a:solidFill>
              <a:srgbClr val="008E40"/>
            </a:solidFill>
            <a:round/>
            <a:headEnd/>
            <a:tailEnd/>
          </a:ln>
        </p:spPr>
      </p:cxnSp>
      <p:sp>
        <p:nvSpPr>
          <p:cNvPr id="4" name="73 Flecha derecha"/>
          <p:cNvSpPr>
            <a:spLocks noChangeArrowheads="1"/>
          </p:cNvSpPr>
          <p:nvPr/>
        </p:nvSpPr>
        <p:spPr bwMode="auto">
          <a:xfrm>
            <a:off x="1256904" y="1969777"/>
            <a:ext cx="1463732" cy="230455"/>
          </a:xfrm>
          <a:prstGeom prst="rightArrow">
            <a:avLst>
              <a:gd name="adj1" fmla="val 50000"/>
              <a:gd name="adj2" fmla="val 26478"/>
            </a:avLst>
          </a:prstGeom>
          <a:solidFill>
            <a:srgbClr val="92D050"/>
          </a:solidFill>
          <a:ln w="9525" algn="ctr">
            <a:solidFill>
              <a:srgbClr val="008E40"/>
            </a:solidFill>
            <a:round/>
            <a:headEnd/>
            <a:tailEnd/>
          </a:ln>
        </p:spPr>
        <p:txBody>
          <a:bodyPr/>
          <a:lstStyle/>
          <a:p>
            <a:pPr>
              <a:buFontTx/>
              <a:buNone/>
            </a:pPr>
            <a:endParaRPr lang="es-ES">
              <a:solidFill>
                <a:srgbClr val="000000"/>
              </a:solidFill>
            </a:endParaRPr>
          </a:p>
        </p:txBody>
      </p:sp>
      <p:sp>
        <p:nvSpPr>
          <p:cNvPr id="5" name="74 Elipse"/>
          <p:cNvSpPr>
            <a:spLocks noChangeArrowheads="1"/>
          </p:cNvSpPr>
          <p:nvPr/>
        </p:nvSpPr>
        <p:spPr bwMode="auto">
          <a:xfrm>
            <a:off x="685800" y="2015020"/>
            <a:ext cx="44273" cy="140700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>
              <a:buFontTx/>
              <a:buNone/>
            </a:pPr>
            <a:endParaRPr lang="es-ES">
              <a:solidFill>
                <a:srgbClr val="000000"/>
              </a:solidFill>
            </a:endParaRPr>
          </a:p>
        </p:txBody>
      </p:sp>
      <p:cxnSp>
        <p:nvCxnSpPr>
          <p:cNvPr id="6" name="76 Conector recto"/>
          <p:cNvCxnSpPr>
            <a:cxnSpLocks noChangeShapeType="1"/>
          </p:cNvCxnSpPr>
          <p:nvPr/>
        </p:nvCxnSpPr>
        <p:spPr bwMode="auto">
          <a:xfrm>
            <a:off x="706464" y="2865116"/>
            <a:ext cx="3086969" cy="0"/>
          </a:xfrm>
          <a:prstGeom prst="line">
            <a:avLst/>
          </a:prstGeom>
          <a:noFill/>
          <a:ln w="28575" algn="ctr">
            <a:solidFill>
              <a:srgbClr val="008E40"/>
            </a:solidFill>
            <a:round/>
            <a:headEnd/>
            <a:tailEnd/>
          </a:ln>
        </p:spPr>
      </p:cxnSp>
      <p:sp>
        <p:nvSpPr>
          <p:cNvPr id="7" name="77 Flecha derecha"/>
          <p:cNvSpPr>
            <a:spLocks noChangeArrowheads="1"/>
          </p:cNvSpPr>
          <p:nvPr/>
        </p:nvSpPr>
        <p:spPr bwMode="auto">
          <a:xfrm>
            <a:off x="1277568" y="2750818"/>
            <a:ext cx="1463732" cy="230455"/>
          </a:xfrm>
          <a:prstGeom prst="rightArrow">
            <a:avLst>
              <a:gd name="adj1" fmla="val 50000"/>
              <a:gd name="adj2" fmla="val 26478"/>
            </a:avLst>
          </a:prstGeom>
          <a:solidFill>
            <a:srgbClr val="92D050"/>
          </a:solidFill>
          <a:ln w="9525" algn="ctr">
            <a:solidFill>
              <a:srgbClr val="008E40"/>
            </a:solidFill>
            <a:round/>
            <a:headEnd/>
            <a:tailEnd/>
          </a:ln>
        </p:spPr>
        <p:txBody>
          <a:bodyPr/>
          <a:lstStyle/>
          <a:p>
            <a:pPr>
              <a:buFontTx/>
              <a:buNone/>
            </a:pPr>
            <a:endParaRPr lang="es-ES">
              <a:solidFill>
                <a:srgbClr val="000000"/>
              </a:solidFill>
            </a:endParaRPr>
          </a:p>
        </p:txBody>
      </p:sp>
      <p:sp>
        <p:nvSpPr>
          <p:cNvPr id="8" name="78 Elipse"/>
          <p:cNvSpPr>
            <a:spLocks noChangeArrowheads="1"/>
          </p:cNvSpPr>
          <p:nvPr/>
        </p:nvSpPr>
        <p:spPr bwMode="auto">
          <a:xfrm>
            <a:off x="706464" y="2796061"/>
            <a:ext cx="44273" cy="140700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>
              <a:buFontTx/>
              <a:buNone/>
            </a:pPr>
            <a:endParaRPr lang="es-ES">
              <a:solidFill>
                <a:srgbClr val="000000"/>
              </a:solidFill>
            </a:endParaRPr>
          </a:p>
        </p:txBody>
      </p:sp>
      <p:sp>
        <p:nvSpPr>
          <p:cNvPr id="9" name="8 CuadroTexto"/>
          <p:cNvSpPr txBox="1"/>
          <p:nvPr/>
        </p:nvSpPr>
        <p:spPr bwMode="auto">
          <a:xfrm>
            <a:off x="2970472" y="1949967"/>
            <a:ext cx="1936961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Tx/>
              <a:buNone/>
              <a:defRPr/>
            </a:pPr>
            <a:r>
              <a:rPr lang="es-ES" sz="1050" dirty="0" smtClean="0">
                <a:solidFill>
                  <a:srgbClr val="008E40"/>
                </a:solidFill>
              </a:rPr>
              <a:t>AAAAAAAAAAAAAAAAAAAA</a:t>
            </a:r>
            <a:endParaRPr lang="es-ES" sz="1050" baseline="-25000" dirty="0">
              <a:solidFill>
                <a:srgbClr val="008E40"/>
              </a:solidFill>
            </a:endParaRPr>
          </a:p>
        </p:txBody>
      </p:sp>
      <p:sp>
        <p:nvSpPr>
          <p:cNvPr id="10" name="9 CuadroTexto"/>
          <p:cNvSpPr txBox="1"/>
          <p:nvPr/>
        </p:nvSpPr>
        <p:spPr bwMode="auto">
          <a:xfrm>
            <a:off x="3725368" y="2734192"/>
            <a:ext cx="1042401" cy="25391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buFontTx/>
              <a:buNone/>
              <a:defRPr/>
            </a:pPr>
            <a:r>
              <a:rPr lang="es-ES" sz="1050" dirty="0" smtClean="0">
                <a:solidFill>
                  <a:srgbClr val="008E40"/>
                </a:solidFill>
              </a:rPr>
              <a:t>AAAAAAAAAA</a:t>
            </a:r>
            <a:endParaRPr lang="es-ES" sz="1050" baseline="-25000" dirty="0">
              <a:solidFill>
                <a:srgbClr val="008E40"/>
              </a:solidFill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7095" y="1676400"/>
            <a:ext cx="586753" cy="5867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3433" y="2449824"/>
            <a:ext cx="586753" cy="5867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4" name="13 Conector recto de flecha"/>
          <p:cNvCxnSpPr/>
          <p:nvPr/>
        </p:nvCxnSpPr>
        <p:spPr>
          <a:xfrm flipH="1" flipV="1">
            <a:off x="4572000" y="2155720"/>
            <a:ext cx="1143000" cy="57847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14 Conector recto de flecha"/>
          <p:cNvCxnSpPr>
            <a:endCxn id="10" idx="3"/>
          </p:cNvCxnSpPr>
          <p:nvPr/>
        </p:nvCxnSpPr>
        <p:spPr>
          <a:xfrm flipH="1">
            <a:off x="4767769" y="2734192"/>
            <a:ext cx="947231" cy="12695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17 CuadroTexto"/>
          <p:cNvSpPr txBox="1"/>
          <p:nvPr/>
        </p:nvSpPr>
        <p:spPr>
          <a:xfrm>
            <a:off x="5809403" y="2085908"/>
            <a:ext cx="3181640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Different cleavage sites produce</a:t>
            </a:r>
          </a:p>
          <a:p>
            <a:r>
              <a:rPr lang="en-US" dirty="0" smtClean="0"/>
              <a:t>Alternative mRNA isoforms 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13973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What about alternative polyadenylation?</a:t>
            </a:r>
            <a:endParaRPr lang="es-ES" dirty="0"/>
          </a:p>
        </p:txBody>
      </p:sp>
      <p:cxnSp>
        <p:nvCxnSpPr>
          <p:cNvPr id="3" name="72 Conector recto"/>
          <p:cNvCxnSpPr>
            <a:cxnSpLocks noChangeShapeType="1"/>
          </p:cNvCxnSpPr>
          <p:nvPr/>
        </p:nvCxnSpPr>
        <p:spPr bwMode="auto">
          <a:xfrm>
            <a:off x="685800" y="2076925"/>
            <a:ext cx="2349498" cy="0"/>
          </a:xfrm>
          <a:prstGeom prst="line">
            <a:avLst/>
          </a:prstGeom>
          <a:noFill/>
          <a:ln w="28575" algn="ctr">
            <a:solidFill>
              <a:srgbClr val="008E40"/>
            </a:solidFill>
            <a:round/>
            <a:headEnd/>
            <a:tailEnd/>
          </a:ln>
        </p:spPr>
      </p:cxnSp>
      <p:sp>
        <p:nvSpPr>
          <p:cNvPr id="4" name="73 Flecha derecha"/>
          <p:cNvSpPr>
            <a:spLocks noChangeArrowheads="1"/>
          </p:cNvSpPr>
          <p:nvPr/>
        </p:nvSpPr>
        <p:spPr bwMode="auto">
          <a:xfrm>
            <a:off x="1256904" y="1969777"/>
            <a:ext cx="1463732" cy="230455"/>
          </a:xfrm>
          <a:prstGeom prst="rightArrow">
            <a:avLst>
              <a:gd name="adj1" fmla="val 50000"/>
              <a:gd name="adj2" fmla="val 26478"/>
            </a:avLst>
          </a:prstGeom>
          <a:solidFill>
            <a:srgbClr val="92D050"/>
          </a:solidFill>
          <a:ln w="9525" algn="ctr">
            <a:solidFill>
              <a:srgbClr val="008E40"/>
            </a:solidFill>
            <a:round/>
            <a:headEnd/>
            <a:tailEnd/>
          </a:ln>
        </p:spPr>
        <p:txBody>
          <a:bodyPr/>
          <a:lstStyle/>
          <a:p>
            <a:pPr>
              <a:buFontTx/>
              <a:buNone/>
            </a:pPr>
            <a:endParaRPr lang="es-ES">
              <a:solidFill>
                <a:srgbClr val="000000"/>
              </a:solidFill>
            </a:endParaRPr>
          </a:p>
        </p:txBody>
      </p:sp>
      <p:sp>
        <p:nvSpPr>
          <p:cNvPr id="5" name="74 Elipse"/>
          <p:cNvSpPr>
            <a:spLocks noChangeArrowheads="1"/>
          </p:cNvSpPr>
          <p:nvPr/>
        </p:nvSpPr>
        <p:spPr bwMode="auto">
          <a:xfrm>
            <a:off x="685800" y="2015020"/>
            <a:ext cx="44273" cy="140700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>
              <a:buFontTx/>
              <a:buNone/>
            </a:pPr>
            <a:endParaRPr lang="es-ES">
              <a:solidFill>
                <a:srgbClr val="000000"/>
              </a:solidFill>
            </a:endParaRPr>
          </a:p>
        </p:txBody>
      </p:sp>
      <p:cxnSp>
        <p:nvCxnSpPr>
          <p:cNvPr id="6" name="76 Conector recto"/>
          <p:cNvCxnSpPr>
            <a:cxnSpLocks noChangeShapeType="1"/>
          </p:cNvCxnSpPr>
          <p:nvPr/>
        </p:nvCxnSpPr>
        <p:spPr bwMode="auto">
          <a:xfrm>
            <a:off x="706464" y="2865116"/>
            <a:ext cx="3086969" cy="0"/>
          </a:xfrm>
          <a:prstGeom prst="line">
            <a:avLst/>
          </a:prstGeom>
          <a:noFill/>
          <a:ln w="28575" algn="ctr">
            <a:solidFill>
              <a:srgbClr val="008E40"/>
            </a:solidFill>
            <a:round/>
            <a:headEnd/>
            <a:tailEnd/>
          </a:ln>
        </p:spPr>
      </p:cxnSp>
      <p:sp>
        <p:nvSpPr>
          <p:cNvPr id="7" name="77 Flecha derecha"/>
          <p:cNvSpPr>
            <a:spLocks noChangeArrowheads="1"/>
          </p:cNvSpPr>
          <p:nvPr/>
        </p:nvSpPr>
        <p:spPr bwMode="auto">
          <a:xfrm>
            <a:off x="1277568" y="2750818"/>
            <a:ext cx="1463732" cy="230455"/>
          </a:xfrm>
          <a:prstGeom prst="rightArrow">
            <a:avLst>
              <a:gd name="adj1" fmla="val 50000"/>
              <a:gd name="adj2" fmla="val 26478"/>
            </a:avLst>
          </a:prstGeom>
          <a:solidFill>
            <a:srgbClr val="92D050"/>
          </a:solidFill>
          <a:ln w="9525" algn="ctr">
            <a:solidFill>
              <a:srgbClr val="008E40"/>
            </a:solidFill>
            <a:round/>
            <a:headEnd/>
            <a:tailEnd/>
          </a:ln>
        </p:spPr>
        <p:txBody>
          <a:bodyPr/>
          <a:lstStyle/>
          <a:p>
            <a:pPr>
              <a:buFontTx/>
              <a:buNone/>
            </a:pPr>
            <a:endParaRPr lang="es-ES">
              <a:solidFill>
                <a:srgbClr val="000000"/>
              </a:solidFill>
            </a:endParaRPr>
          </a:p>
        </p:txBody>
      </p:sp>
      <p:sp>
        <p:nvSpPr>
          <p:cNvPr id="8" name="78 Elipse"/>
          <p:cNvSpPr>
            <a:spLocks noChangeArrowheads="1"/>
          </p:cNvSpPr>
          <p:nvPr/>
        </p:nvSpPr>
        <p:spPr bwMode="auto">
          <a:xfrm>
            <a:off x="706464" y="2796061"/>
            <a:ext cx="44273" cy="140700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>
              <a:buFontTx/>
              <a:buNone/>
            </a:pPr>
            <a:endParaRPr lang="es-ES">
              <a:solidFill>
                <a:srgbClr val="000000"/>
              </a:solidFill>
            </a:endParaRPr>
          </a:p>
        </p:txBody>
      </p:sp>
      <p:sp>
        <p:nvSpPr>
          <p:cNvPr id="9" name="8 CuadroTexto"/>
          <p:cNvSpPr txBox="1"/>
          <p:nvPr/>
        </p:nvSpPr>
        <p:spPr bwMode="auto">
          <a:xfrm>
            <a:off x="2970472" y="1949967"/>
            <a:ext cx="1936961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Tx/>
              <a:buNone/>
              <a:defRPr/>
            </a:pPr>
            <a:r>
              <a:rPr lang="es-ES" sz="1050" dirty="0" smtClean="0">
                <a:solidFill>
                  <a:srgbClr val="008E40"/>
                </a:solidFill>
              </a:rPr>
              <a:t>AAAAAAAAAAAAAAAAAAAA</a:t>
            </a:r>
            <a:endParaRPr lang="es-ES" sz="1050" baseline="-25000" dirty="0">
              <a:solidFill>
                <a:srgbClr val="008E40"/>
              </a:solidFill>
            </a:endParaRPr>
          </a:p>
        </p:txBody>
      </p:sp>
      <p:sp>
        <p:nvSpPr>
          <p:cNvPr id="10" name="9 CuadroTexto"/>
          <p:cNvSpPr txBox="1"/>
          <p:nvPr/>
        </p:nvSpPr>
        <p:spPr bwMode="auto">
          <a:xfrm>
            <a:off x="3725368" y="2734192"/>
            <a:ext cx="1042401" cy="25391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buFontTx/>
              <a:buNone/>
              <a:defRPr/>
            </a:pPr>
            <a:r>
              <a:rPr lang="es-ES" sz="1050" dirty="0" smtClean="0">
                <a:solidFill>
                  <a:srgbClr val="008E40"/>
                </a:solidFill>
              </a:rPr>
              <a:t>AAAAAAAAAA</a:t>
            </a:r>
            <a:endParaRPr lang="es-ES" sz="1050" baseline="-25000" dirty="0">
              <a:solidFill>
                <a:srgbClr val="008E40"/>
              </a:solidFill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7095" y="1676400"/>
            <a:ext cx="586753" cy="5867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3433" y="2449824"/>
            <a:ext cx="586753" cy="5867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4" name="13 Conector recto de flecha"/>
          <p:cNvCxnSpPr/>
          <p:nvPr/>
        </p:nvCxnSpPr>
        <p:spPr>
          <a:xfrm flipH="1" flipV="1">
            <a:off x="4572000" y="2155720"/>
            <a:ext cx="1143000" cy="57847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14 Conector recto de flecha"/>
          <p:cNvCxnSpPr>
            <a:endCxn id="10" idx="3"/>
          </p:cNvCxnSpPr>
          <p:nvPr/>
        </p:nvCxnSpPr>
        <p:spPr>
          <a:xfrm flipH="1">
            <a:off x="4767769" y="2734192"/>
            <a:ext cx="947231" cy="12695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17 CuadroTexto"/>
          <p:cNvSpPr txBox="1"/>
          <p:nvPr/>
        </p:nvSpPr>
        <p:spPr>
          <a:xfrm>
            <a:off x="5809403" y="2085908"/>
            <a:ext cx="3181640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Different cleavage sites produce</a:t>
            </a:r>
          </a:p>
          <a:p>
            <a:r>
              <a:rPr lang="en-US" dirty="0" smtClean="0"/>
              <a:t>Alternative mRNA isoforms </a:t>
            </a:r>
            <a:endParaRPr lang="es-ES" dirty="0"/>
          </a:p>
        </p:txBody>
      </p:sp>
      <p:sp>
        <p:nvSpPr>
          <p:cNvPr id="19" name="21 CuadroTexto"/>
          <p:cNvSpPr txBox="1">
            <a:spLocks noChangeArrowheads="1"/>
          </p:cNvSpPr>
          <p:nvPr/>
        </p:nvSpPr>
        <p:spPr bwMode="auto">
          <a:xfrm>
            <a:off x="1498139" y="4469955"/>
            <a:ext cx="1243161" cy="646331"/>
          </a:xfrm>
          <a:prstGeom prst="rect">
            <a:avLst/>
          </a:prstGeom>
          <a:noFill/>
          <a:ln w="9525">
            <a:solidFill>
              <a:srgbClr val="007DDA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 sz="9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9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9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9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9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  <a:defRPr sz="9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  <a:defRPr sz="9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  <a:defRPr sz="9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  <a:defRPr sz="9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buFontTx/>
              <a:buNone/>
            </a:pPr>
            <a:r>
              <a:rPr lang="es-ES" sz="1800" b="0" dirty="0" err="1">
                <a:solidFill>
                  <a:srgbClr val="000000"/>
                </a:solidFill>
                <a:latin typeface="+mn-lt"/>
              </a:rPr>
              <a:t>Subcellular</a:t>
            </a:r>
            <a:endParaRPr lang="es-ES" sz="1800" b="0" dirty="0">
              <a:solidFill>
                <a:srgbClr val="000000"/>
              </a:solidFill>
              <a:latin typeface="+mn-lt"/>
            </a:endParaRPr>
          </a:p>
          <a:p>
            <a:pPr eaLnBrk="1" hangingPunct="1">
              <a:buFontTx/>
              <a:buNone/>
            </a:pPr>
            <a:r>
              <a:rPr lang="es-ES" sz="1800" b="0" dirty="0" err="1">
                <a:solidFill>
                  <a:srgbClr val="000000"/>
                </a:solidFill>
                <a:latin typeface="+mn-lt"/>
              </a:rPr>
              <a:t>localisation</a:t>
            </a:r>
            <a:endParaRPr lang="es-ES" sz="1800" b="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21" name="21 CuadroTexto"/>
          <p:cNvSpPr txBox="1">
            <a:spLocks noChangeArrowheads="1"/>
          </p:cNvSpPr>
          <p:nvPr/>
        </p:nvSpPr>
        <p:spPr bwMode="auto">
          <a:xfrm>
            <a:off x="3241903" y="4877582"/>
            <a:ext cx="1341008" cy="369332"/>
          </a:xfrm>
          <a:prstGeom prst="rect">
            <a:avLst/>
          </a:prstGeom>
          <a:noFill/>
          <a:ln w="9525">
            <a:solidFill>
              <a:srgbClr val="007DDA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 sz="9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9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9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9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9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  <a:defRPr sz="9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  <a:defRPr sz="9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  <a:defRPr sz="9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  <a:defRPr sz="9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sz="1800" b="0" dirty="0" smtClean="0">
                <a:solidFill>
                  <a:srgbClr val="000000"/>
                </a:solidFill>
                <a:latin typeface="+mn-lt"/>
              </a:rPr>
              <a:t>degradation</a:t>
            </a:r>
            <a:endParaRPr lang="es-ES" sz="1800" b="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22" name="21 CuadroTexto"/>
          <p:cNvSpPr txBox="1">
            <a:spLocks noChangeArrowheads="1"/>
          </p:cNvSpPr>
          <p:nvPr/>
        </p:nvSpPr>
        <p:spPr bwMode="auto">
          <a:xfrm>
            <a:off x="5143500" y="4739082"/>
            <a:ext cx="1214692" cy="646331"/>
          </a:xfrm>
          <a:prstGeom prst="rect">
            <a:avLst/>
          </a:prstGeom>
          <a:noFill/>
          <a:ln w="9525">
            <a:solidFill>
              <a:srgbClr val="007DDA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 sz="9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9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9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9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9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  <a:defRPr sz="9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  <a:defRPr sz="9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  <a:defRPr sz="9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  <a:defRPr sz="9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buFontTx/>
              <a:buNone/>
            </a:pPr>
            <a:r>
              <a:rPr lang="en-US" sz="1800" b="0" dirty="0" smtClean="0">
                <a:solidFill>
                  <a:srgbClr val="000000"/>
                </a:solidFill>
                <a:latin typeface="+mn-lt"/>
              </a:rPr>
              <a:t>Translation</a:t>
            </a:r>
          </a:p>
          <a:p>
            <a:pPr algn="ctr" eaLnBrk="1" hangingPunct="1">
              <a:buFontTx/>
              <a:buNone/>
            </a:pPr>
            <a:r>
              <a:rPr lang="en-US" sz="1800" b="0" dirty="0" smtClean="0">
                <a:solidFill>
                  <a:srgbClr val="000000"/>
                </a:solidFill>
                <a:latin typeface="+mn-lt"/>
              </a:rPr>
              <a:t>efficiency</a:t>
            </a:r>
            <a:endParaRPr lang="es-ES" sz="1800" b="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23" name="22 CuadroTexto"/>
          <p:cNvSpPr txBox="1">
            <a:spLocks noChangeArrowheads="1"/>
          </p:cNvSpPr>
          <p:nvPr/>
        </p:nvSpPr>
        <p:spPr bwMode="auto">
          <a:xfrm>
            <a:off x="7059511" y="4550341"/>
            <a:ext cx="506870" cy="369332"/>
          </a:xfrm>
          <a:prstGeom prst="rect">
            <a:avLst/>
          </a:prstGeom>
          <a:noFill/>
          <a:ln w="9525">
            <a:solidFill>
              <a:srgbClr val="007DDA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 sz="9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9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9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9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9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  <a:defRPr sz="9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  <a:defRPr sz="9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  <a:defRPr sz="9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  <a:defRPr sz="9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buFontTx/>
              <a:buNone/>
            </a:pPr>
            <a:r>
              <a:rPr lang="en-US" sz="1800" b="0" dirty="0" smtClean="0">
                <a:solidFill>
                  <a:srgbClr val="000000"/>
                </a:solidFill>
                <a:latin typeface="+mn-lt"/>
              </a:rPr>
              <a:t>???</a:t>
            </a:r>
            <a:endParaRPr lang="es-ES" sz="1800" b="0" dirty="0">
              <a:solidFill>
                <a:srgbClr val="000000"/>
              </a:solidFill>
              <a:latin typeface="+mn-lt"/>
            </a:endParaRPr>
          </a:p>
        </p:txBody>
      </p:sp>
      <p:cxnSp>
        <p:nvCxnSpPr>
          <p:cNvPr id="25" name="24 Conector recto de flecha"/>
          <p:cNvCxnSpPr/>
          <p:nvPr/>
        </p:nvCxnSpPr>
        <p:spPr>
          <a:xfrm flipH="1">
            <a:off x="2741300" y="3124200"/>
            <a:ext cx="2026470" cy="134575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25 Conector recto de flecha"/>
          <p:cNvCxnSpPr>
            <a:endCxn id="21" idx="0"/>
          </p:cNvCxnSpPr>
          <p:nvPr/>
        </p:nvCxnSpPr>
        <p:spPr>
          <a:xfrm flipH="1">
            <a:off x="3912407" y="3124200"/>
            <a:ext cx="855363" cy="175338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30 Conector recto de flecha"/>
          <p:cNvCxnSpPr>
            <a:endCxn id="22" idx="0"/>
          </p:cNvCxnSpPr>
          <p:nvPr/>
        </p:nvCxnSpPr>
        <p:spPr>
          <a:xfrm>
            <a:off x="4767770" y="3124200"/>
            <a:ext cx="983076" cy="161488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32 Conector recto de flecha"/>
          <p:cNvCxnSpPr>
            <a:endCxn id="23" idx="0"/>
          </p:cNvCxnSpPr>
          <p:nvPr/>
        </p:nvCxnSpPr>
        <p:spPr>
          <a:xfrm>
            <a:off x="4767770" y="3124200"/>
            <a:ext cx="2545176" cy="142614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9848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667000" y="1879600"/>
            <a:ext cx="5826339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CA" dirty="0" smtClean="0"/>
              <a:t>In </a:t>
            </a:r>
            <a:r>
              <a:rPr lang="en-CA" i="1" dirty="0" smtClean="0"/>
              <a:t>M. </a:t>
            </a:r>
            <a:r>
              <a:rPr lang="en-CA" i="1" dirty="0" err="1" smtClean="0"/>
              <a:t>oryzae</a:t>
            </a:r>
            <a:r>
              <a:rPr lang="en-CA" dirty="0" smtClean="0"/>
              <a:t> ~30% of genes are alternatively polyadenylated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819400"/>
            <a:ext cx="7931604" cy="1104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Straight Arrow Connector 4"/>
          <p:cNvCxnSpPr>
            <a:stCxn id="4" idx="2"/>
          </p:cNvCxnSpPr>
          <p:nvPr/>
        </p:nvCxnSpPr>
        <p:spPr>
          <a:xfrm>
            <a:off x="5580170" y="2248932"/>
            <a:ext cx="1201630" cy="57046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/>
          <p:nvPr/>
        </p:nvSpPr>
        <p:spPr>
          <a:xfrm>
            <a:off x="6629400" y="2667000"/>
            <a:ext cx="1981200" cy="9906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5 CuadroTexto"/>
          <p:cNvSpPr txBox="1"/>
          <p:nvPr/>
        </p:nvSpPr>
        <p:spPr>
          <a:xfrm>
            <a:off x="6553200" y="3910041"/>
            <a:ext cx="7514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3</a:t>
            </a:r>
            <a:r>
              <a:rPr lang="en-US" sz="1400" dirty="0" smtClean="0"/>
              <a:t>’UTR</a:t>
            </a:r>
            <a:endParaRPr lang="es-ES" sz="1400" dirty="0"/>
          </a:p>
        </p:txBody>
      </p:sp>
    </p:spTree>
    <p:extLst>
      <p:ext uri="{BB962C8B-B14F-4D97-AF65-F5344CB8AC3E}">
        <p14:creationId xmlns:p14="http://schemas.microsoft.com/office/powerpoint/2010/main" val="1167025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50304"/>
          </a:xfrm>
        </p:spPr>
        <p:txBody>
          <a:bodyPr>
            <a:noAutofit/>
          </a:bodyPr>
          <a:lstStyle/>
          <a:p>
            <a:r>
              <a:rPr lang="en-US" sz="3600" i="1" dirty="0" smtClean="0"/>
              <a:t>Magnaporthe oryzae </a:t>
            </a:r>
            <a:r>
              <a:rPr lang="en-US" sz="3600" dirty="0" smtClean="0"/>
              <a:t>life cycle</a:t>
            </a:r>
            <a:endParaRPr lang="es-ES" sz="3600" dirty="0"/>
          </a:p>
        </p:txBody>
      </p:sp>
      <p:pic>
        <p:nvPicPr>
          <p:cNvPr id="3073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295400"/>
            <a:ext cx="6324600" cy="51849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6 Rectángulo"/>
          <p:cNvSpPr/>
          <p:nvPr/>
        </p:nvSpPr>
        <p:spPr>
          <a:xfrm>
            <a:off x="1371600" y="6538099"/>
            <a:ext cx="72390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Richard A. Wilson &amp; Nicholas J. </a:t>
            </a:r>
            <a:r>
              <a:rPr lang="en-US" sz="1200" dirty="0" err="1" smtClean="0"/>
              <a:t>TalbotNature</a:t>
            </a:r>
            <a:r>
              <a:rPr lang="en-US" sz="1200" dirty="0" smtClean="0"/>
              <a:t> </a:t>
            </a:r>
            <a:r>
              <a:rPr lang="en-US" sz="1200" dirty="0"/>
              <a:t>Reviews Microbiology 7, 185-195 (March 2009)</a:t>
            </a:r>
            <a:endParaRPr lang="es-ES" sz="1200" dirty="0"/>
          </a:p>
        </p:txBody>
      </p:sp>
    </p:spTree>
    <p:extLst>
      <p:ext uri="{BB962C8B-B14F-4D97-AF65-F5344CB8AC3E}">
        <p14:creationId xmlns:p14="http://schemas.microsoft.com/office/powerpoint/2010/main" val="927366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819400"/>
            <a:ext cx="7931604" cy="1104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Straight Arrow Connector 4"/>
          <p:cNvCxnSpPr>
            <a:stCxn id="10" idx="0"/>
          </p:cNvCxnSpPr>
          <p:nvPr/>
        </p:nvCxnSpPr>
        <p:spPr>
          <a:xfrm flipV="1">
            <a:off x="4388185" y="4217818"/>
            <a:ext cx="2165015" cy="54605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4 CuadroTexto"/>
          <p:cNvSpPr txBox="1"/>
          <p:nvPr/>
        </p:nvSpPr>
        <p:spPr>
          <a:xfrm>
            <a:off x="3196199" y="4763868"/>
            <a:ext cx="2383971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90% of APA events occur in the 3’UTR</a:t>
            </a:r>
            <a:endParaRPr lang="es-ES" dirty="0"/>
          </a:p>
        </p:txBody>
      </p:sp>
      <p:sp>
        <p:nvSpPr>
          <p:cNvPr id="13" name="5 CuadroTexto"/>
          <p:cNvSpPr txBox="1"/>
          <p:nvPr/>
        </p:nvSpPr>
        <p:spPr>
          <a:xfrm>
            <a:off x="6553200" y="3910041"/>
            <a:ext cx="7514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3</a:t>
            </a:r>
            <a:r>
              <a:rPr lang="en-US" sz="1400" dirty="0" smtClean="0"/>
              <a:t>’UTR</a:t>
            </a:r>
            <a:endParaRPr lang="es-ES" sz="1400" dirty="0"/>
          </a:p>
        </p:txBody>
      </p:sp>
      <p:sp>
        <p:nvSpPr>
          <p:cNvPr id="14" name="Oval 13"/>
          <p:cNvSpPr/>
          <p:nvPr/>
        </p:nvSpPr>
        <p:spPr>
          <a:xfrm>
            <a:off x="6553200" y="3816279"/>
            <a:ext cx="675201" cy="4953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339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819400"/>
            <a:ext cx="7931604" cy="1104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Straight Arrow Connector 4"/>
          <p:cNvCxnSpPr>
            <a:stCxn id="11" idx="2"/>
          </p:cNvCxnSpPr>
          <p:nvPr/>
        </p:nvCxnSpPr>
        <p:spPr>
          <a:xfrm>
            <a:off x="7200900" y="2003862"/>
            <a:ext cx="114300" cy="81553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5 CuadroTexto"/>
          <p:cNvSpPr txBox="1"/>
          <p:nvPr/>
        </p:nvSpPr>
        <p:spPr>
          <a:xfrm>
            <a:off x="5791200" y="1357531"/>
            <a:ext cx="2819400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80% of APA events are made of 2 alternatives only</a:t>
            </a:r>
            <a:endParaRPr lang="es-ES" dirty="0"/>
          </a:p>
        </p:txBody>
      </p:sp>
      <p:cxnSp>
        <p:nvCxnSpPr>
          <p:cNvPr id="14" name="Straight Arrow Connector 13"/>
          <p:cNvCxnSpPr>
            <a:stCxn id="11" idx="2"/>
          </p:cNvCxnSpPr>
          <p:nvPr/>
        </p:nvCxnSpPr>
        <p:spPr>
          <a:xfrm>
            <a:off x="7200900" y="2003862"/>
            <a:ext cx="723900" cy="112033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5 CuadroTexto"/>
          <p:cNvSpPr txBox="1"/>
          <p:nvPr/>
        </p:nvSpPr>
        <p:spPr>
          <a:xfrm>
            <a:off x="6553200" y="3910041"/>
            <a:ext cx="7514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3</a:t>
            </a:r>
            <a:r>
              <a:rPr lang="en-US" sz="1400" dirty="0" smtClean="0"/>
              <a:t>’UTR</a:t>
            </a:r>
            <a:endParaRPr lang="es-ES" sz="1400" dirty="0"/>
          </a:p>
        </p:txBody>
      </p:sp>
    </p:spTree>
    <p:extLst>
      <p:ext uri="{BB962C8B-B14F-4D97-AF65-F5344CB8AC3E}">
        <p14:creationId xmlns:p14="http://schemas.microsoft.com/office/powerpoint/2010/main" val="2084609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5527" y="1371600"/>
            <a:ext cx="5311073" cy="502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2"/>
          <p:cNvSpPr/>
          <p:nvPr/>
        </p:nvSpPr>
        <p:spPr>
          <a:xfrm>
            <a:off x="51589" y="328457"/>
            <a:ext cx="894001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CA" sz="2800" dirty="0" smtClean="0"/>
              <a:t>Alternative polyadenylation seems to be involved in specific biological processes</a:t>
            </a:r>
          </a:p>
        </p:txBody>
      </p:sp>
      <p:sp>
        <p:nvSpPr>
          <p:cNvPr id="5" name="4 Rectángulo"/>
          <p:cNvSpPr/>
          <p:nvPr/>
        </p:nvSpPr>
        <p:spPr>
          <a:xfrm>
            <a:off x="-25400" y="6519446"/>
            <a:ext cx="88392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"REVIGO summarizes and visualizes long lists of Gene Ontology </a:t>
            </a:r>
            <a:r>
              <a:rPr lang="en-US" sz="1600" dirty="0" smtClean="0"/>
              <a:t>terms“ </a:t>
            </a:r>
            <a:r>
              <a:rPr lang="en-US" sz="1600" dirty="0" err="1" smtClean="0"/>
              <a:t>PLoS</a:t>
            </a:r>
            <a:r>
              <a:rPr lang="en-US" sz="1600" dirty="0" smtClean="0"/>
              <a:t> </a:t>
            </a:r>
            <a:r>
              <a:rPr lang="en-US" sz="1600" dirty="0"/>
              <a:t>ONE 2011</a:t>
            </a:r>
          </a:p>
        </p:txBody>
      </p:sp>
    </p:spTree>
    <p:extLst>
      <p:ext uri="{BB962C8B-B14F-4D97-AF65-F5344CB8AC3E}">
        <p14:creationId xmlns:p14="http://schemas.microsoft.com/office/powerpoint/2010/main" val="1514988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92100" y="272142"/>
            <a:ext cx="854713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 smtClean="0"/>
              <a:t>Carbon Starvation affects poly(A) selection in 455 genes, preferring </a:t>
            </a:r>
            <a:r>
              <a:rPr lang="en-CA" sz="2800" b="1" i="1" u="sng" dirty="0" smtClean="0"/>
              <a:t>distal</a:t>
            </a:r>
            <a:r>
              <a:rPr lang="en-CA" sz="2800" dirty="0" smtClean="0"/>
              <a:t> poly(A) sites</a:t>
            </a:r>
            <a:endParaRPr lang="en-CA" sz="2800" dirty="0"/>
          </a:p>
        </p:txBody>
      </p:sp>
      <p:cxnSp>
        <p:nvCxnSpPr>
          <p:cNvPr id="11" name="72 Conector recto"/>
          <p:cNvCxnSpPr>
            <a:cxnSpLocks noChangeShapeType="1"/>
          </p:cNvCxnSpPr>
          <p:nvPr/>
        </p:nvCxnSpPr>
        <p:spPr bwMode="auto">
          <a:xfrm>
            <a:off x="2179167" y="3067525"/>
            <a:ext cx="2349498" cy="0"/>
          </a:xfrm>
          <a:prstGeom prst="line">
            <a:avLst/>
          </a:prstGeom>
          <a:noFill/>
          <a:ln w="28575" algn="ctr">
            <a:solidFill>
              <a:srgbClr val="008E40"/>
            </a:solidFill>
            <a:round/>
            <a:headEnd/>
            <a:tailEnd/>
          </a:ln>
        </p:spPr>
      </p:cxnSp>
      <p:sp>
        <p:nvSpPr>
          <p:cNvPr id="12" name="73 Flecha derecha"/>
          <p:cNvSpPr>
            <a:spLocks noChangeArrowheads="1"/>
          </p:cNvSpPr>
          <p:nvPr/>
        </p:nvSpPr>
        <p:spPr bwMode="auto">
          <a:xfrm>
            <a:off x="2750271" y="2960377"/>
            <a:ext cx="1463732" cy="230455"/>
          </a:xfrm>
          <a:prstGeom prst="rightArrow">
            <a:avLst>
              <a:gd name="adj1" fmla="val 50000"/>
              <a:gd name="adj2" fmla="val 26478"/>
            </a:avLst>
          </a:prstGeom>
          <a:solidFill>
            <a:srgbClr val="92D050"/>
          </a:solidFill>
          <a:ln w="9525" algn="ctr">
            <a:solidFill>
              <a:srgbClr val="008E40"/>
            </a:solidFill>
            <a:round/>
            <a:headEnd/>
            <a:tailEnd/>
          </a:ln>
        </p:spPr>
        <p:txBody>
          <a:bodyPr/>
          <a:lstStyle/>
          <a:p>
            <a:pPr>
              <a:buFontTx/>
              <a:buNone/>
            </a:pPr>
            <a:endParaRPr lang="es-ES">
              <a:solidFill>
                <a:srgbClr val="000000"/>
              </a:solidFill>
            </a:endParaRPr>
          </a:p>
        </p:txBody>
      </p:sp>
      <p:sp>
        <p:nvSpPr>
          <p:cNvPr id="13" name="74 Elipse"/>
          <p:cNvSpPr>
            <a:spLocks noChangeArrowheads="1"/>
          </p:cNvSpPr>
          <p:nvPr/>
        </p:nvSpPr>
        <p:spPr bwMode="auto">
          <a:xfrm>
            <a:off x="2179167" y="3005620"/>
            <a:ext cx="44273" cy="140700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>
              <a:buFontTx/>
              <a:buNone/>
            </a:pPr>
            <a:endParaRPr lang="es-ES">
              <a:solidFill>
                <a:srgbClr val="000000"/>
              </a:solidFill>
            </a:endParaRPr>
          </a:p>
        </p:txBody>
      </p:sp>
      <p:cxnSp>
        <p:nvCxnSpPr>
          <p:cNvPr id="14" name="76 Conector recto"/>
          <p:cNvCxnSpPr>
            <a:cxnSpLocks noChangeShapeType="1"/>
          </p:cNvCxnSpPr>
          <p:nvPr/>
        </p:nvCxnSpPr>
        <p:spPr bwMode="auto">
          <a:xfrm>
            <a:off x="2199831" y="3855716"/>
            <a:ext cx="3086969" cy="0"/>
          </a:xfrm>
          <a:prstGeom prst="line">
            <a:avLst/>
          </a:prstGeom>
          <a:noFill/>
          <a:ln w="28575" algn="ctr">
            <a:solidFill>
              <a:srgbClr val="008E40"/>
            </a:solidFill>
            <a:round/>
            <a:headEnd/>
            <a:tailEnd/>
          </a:ln>
        </p:spPr>
      </p:cxnSp>
      <p:sp>
        <p:nvSpPr>
          <p:cNvPr id="15" name="77 Flecha derecha"/>
          <p:cNvSpPr>
            <a:spLocks noChangeArrowheads="1"/>
          </p:cNvSpPr>
          <p:nvPr/>
        </p:nvSpPr>
        <p:spPr bwMode="auto">
          <a:xfrm>
            <a:off x="2770935" y="3741418"/>
            <a:ext cx="1463732" cy="230455"/>
          </a:xfrm>
          <a:prstGeom prst="rightArrow">
            <a:avLst>
              <a:gd name="adj1" fmla="val 50000"/>
              <a:gd name="adj2" fmla="val 26478"/>
            </a:avLst>
          </a:prstGeom>
          <a:solidFill>
            <a:srgbClr val="92D050"/>
          </a:solidFill>
          <a:ln w="9525" algn="ctr">
            <a:solidFill>
              <a:srgbClr val="008E40"/>
            </a:solidFill>
            <a:round/>
            <a:headEnd/>
            <a:tailEnd/>
          </a:ln>
        </p:spPr>
        <p:txBody>
          <a:bodyPr/>
          <a:lstStyle/>
          <a:p>
            <a:pPr>
              <a:buFontTx/>
              <a:buNone/>
            </a:pPr>
            <a:endParaRPr lang="es-ES">
              <a:solidFill>
                <a:srgbClr val="000000"/>
              </a:solidFill>
            </a:endParaRPr>
          </a:p>
        </p:txBody>
      </p:sp>
      <p:sp>
        <p:nvSpPr>
          <p:cNvPr id="16" name="78 Elipse"/>
          <p:cNvSpPr>
            <a:spLocks noChangeArrowheads="1"/>
          </p:cNvSpPr>
          <p:nvPr/>
        </p:nvSpPr>
        <p:spPr bwMode="auto">
          <a:xfrm>
            <a:off x="2199831" y="3786661"/>
            <a:ext cx="44273" cy="140700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>
              <a:buFontTx/>
              <a:buNone/>
            </a:pPr>
            <a:endParaRPr lang="es-ES">
              <a:solidFill>
                <a:srgbClr val="000000"/>
              </a:solidFill>
            </a:endParaRPr>
          </a:p>
        </p:txBody>
      </p:sp>
      <p:sp>
        <p:nvSpPr>
          <p:cNvPr id="17" name="16 CuadroTexto"/>
          <p:cNvSpPr txBox="1"/>
          <p:nvPr/>
        </p:nvSpPr>
        <p:spPr bwMode="auto">
          <a:xfrm>
            <a:off x="4463839" y="2940567"/>
            <a:ext cx="1936961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Tx/>
              <a:buNone/>
              <a:defRPr/>
            </a:pPr>
            <a:r>
              <a:rPr lang="es-ES" sz="1050" dirty="0" smtClean="0">
                <a:solidFill>
                  <a:srgbClr val="008E40"/>
                </a:solidFill>
              </a:rPr>
              <a:t>AAAAAAAAAAAAAAAAAAAA</a:t>
            </a:r>
            <a:endParaRPr lang="es-ES" sz="1050" baseline="-25000" dirty="0">
              <a:solidFill>
                <a:srgbClr val="008E40"/>
              </a:solidFill>
            </a:endParaRPr>
          </a:p>
        </p:txBody>
      </p:sp>
      <p:sp>
        <p:nvSpPr>
          <p:cNvPr id="18" name="17 CuadroTexto"/>
          <p:cNvSpPr txBox="1"/>
          <p:nvPr/>
        </p:nvSpPr>
        <p:spPr bwMode="auto">
          <a:xfrm>
            <a:off x="5218735" y="3724792"/>
            <a:ext cx="1042401" cy="25391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buFontTx/>
              <a:buNone/>
              <a:defRPr/>
            </a:pPr>
            <a:r>
              <a:rPr lang="es-ES" sz="1050" dirty="0" smtClean="0">
                <a:solidFill>
                  <a:srgbClr val="008E40"/>
                </a:solidFill>
              </a:rPr>
              <a:t>AAAAAAAAAA</a:t>
            </a:r>
            <a:endParaRPr lang="es-ES" sz="1050" baseline="-25000" dirty="0">
              <a:solidFill>
                <a:srgbClr val="008E40"/>
              </a:solidFill>
            </a:endParaRPr>
          </a:p>
        </p:txBody>
      </p:sp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0462" y="2667000"/>
            <a:ext cx="586753" cy="5867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3440424"/>
            <a:ext cx="586753" cy="5867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1 CuadroTexto"/>
          <p:cNvSpPr txBox="1"/>
          <p:nvPr/>
        </p:nvSpPr>
        <p:spPr>
          <a:xfrm>
            <a:off x="252742" y="2891304"/>
            <a:ext cx="1926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Complete medium</a:t>
            </a:r>
            <a:endParaRPr lang="es-ES" dirty="0"/>
          </a:p>
        </p:txBody>
      </p:sp>
      <p:sp>
        <p:nvSpPr>
          <p:cNvPr id="32" name="31 CuadroTexto"/>
          <p:cNvSpPr txBox="1"/>
          <p:nvPr/>
        </p:nvSpPr>
        <p:spPr>
          <a:xfrm>
            <a:off x="304800" y="3670931"/>
            <a:ext cx="1853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Carbon starvation</a:t>
            </a:r>
            <a:endParaRPr lang="es-ES" dirty="0"/>
          </a:p>
        </p:txBody>
      </p:sp>
      <p:sp>
        <p:nvSpPr>
          <p:cNvPr id="33" name="32 CuadroTexto"/>
          <p:cNvSpPr txBox="1"/>
          <p:nvPr/>
        </p:nvSpPr>
        <p:spPr>
          <a:xfrm>
            <a:off x="6261136" y="3095087"/>
            <a:ext cx="2819400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In carbon starvation longer UTRs are usually produced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57744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CuadroTexto"/>
          <p:cNvSpPr txBox="1"/>
          <p:nvPr/>
        </p:nvSpPr>
        <p:spPr>
          <a:xfrm>
            <a:off x="1529738" y="2932093"/>
            <a:ext cx="4629625" cy="954089"/>
          </a:xfrm>
          <a:prstGeom prst="rect">
            <a:avLst/>
          </a:prstGeom>
          <a:noFill/>
        </p:spPr>
        <p:txBody>
          <a:bodyPr wrap="none" lIns="91420" tIns="45711" rIns="91420" bIns="45711" rtlCol="0">
            <a:spAutoFit/>
          </a:bodyPr>
          <a:lstStyle/>
          <a:p>
            <a:pPr>
              <a:buFontTx/>
              <a:buNone/>
            </a:pPr>
            <a:r>
              <a:rPr lang="en-US" sz="2800" b="0" dirty="0" smtClean="0">
                <a:solidFill>
                  <a:prstClr val="black"/>
                </a:solidFill>
              </a:rPr>
              <a:t>Results </a:t>
            </a:r>
            <a:r>
              <a:rPr lang="en-US" sz="2800" b="0" dirty="0">
                <a:solidFill>
                  <a:prstClr val="black"/>
                </a:solidFill>
              </a:rPr>
              <a:t>in wild-type</a:t>
            </a:r>
          </a:p>
          <a:p>
            <a:pPr>
              <a:buFontTx/>
              <a:buNone/>
            </a:pPr>
            <a:r>
              <a:rPr lang="en-US" sz="2800" b="0" dirty="0" smtClean="0">
                <a:solidFill>
                  <a:prstClr val="black"/>
                </a:solidFill>
              </a:rPr>
              <a:t>Results </a:t>
            </a:r>
            <a:r>
              <a:rPr lang="en-US" sz="2800" b="0" dirty="0">
                <a:solidFill>
                  <a:prstClr val="black"/>
                </a:solidFill>
              </a:rPr>
              <a:t>in the </a:t>
            </a:r>
            <a:r>
              <a:rPr lang="en-US" sz="2800" b="0" dirty="0">
                <a:solidFill>
                  <a:prstClr val="black"/>
                </a:solidFill>
                <a:latin typeface="Times New Roman"/>
                <a:cs typeface="Times New Roman"/>
              </a:rPr>
              <a:t>∆</a:t>
            </a:r>
            <a:r>
              <a:rPr lang="en-US" sz="2800" b="0" i="1" dirty="0">
                <a:solidFill>
                  <a:prstClr val="black"/>
                </a:solidFill>
              </a:rPr>
              <a:t>rbp35</a:t>
            </a:r>
            <a:r>
              <a:rPr lang="en-US" sz="2800" b="0" dirty="0">
                <a:solidFill>
                  <a:prstClr val="black"/>
                </a:solidFill>
              </a:rPr>
              <a:t> mutant</a:t>
            </a:r>
          </a:p>
        </p:txBody>
      </p:sp>
      <p:sp>
        <p:nvSpPr>
          <p:cNvPr id="5" name="4 CuadroTexto"/>
          <p:cNvSpPr txBox="1"/>
          <p:nvPr/>
        </p:nvSpPr>
        <p:spPr>
          <a:xfrm>
            <a:off x="149555" y="2287256"/>
            <a:ext cx="4396804" cy="523202"/>
          </a:xfrm>
          <a:prstGeom prst="rect">
            <a:avLst/>
          </a:prstGeom>
          <a:noFill/>
        </p:spPr>
        <p:txBody>
          <a:bodyPr wrap="none" lIns="91420" tIns="45711" rIns="91420" bIns="45711" rtlCol="0">
            <a:spAutoFit/>
          </a:bodyPr>
          <a:lstStyle/>
          <a:p>
            <a:pPr>
              <a:buFontTx/>
              <a:buNone/>
            </a:pPr>
            <a:r>
              <a:rPr lang="en-US" sz="2800" u="sng" dirty="0">
                <a:solidFill>
                  <a:srgbClr val="0070C0"/>
                </a:solidFill>
              </a:rPr>
              <a:t>P</a:t>
            </a:r>
            <a:r>
              <a:rPr lang="en-US" sz="2800" u="sng" dirty="0" smtClean="0">
                <a:solidFill>
                  <a:srgbClr val="0070C0"/>
                </a:solidFill>
              </a:rPr>
              <a:t>oly(A</a:t>
            </a:r>
            <a:r>
              <a:rPr lang="en-US" sz="2800" u="sng" dirty="0">
                <a:solidFill>
                  <a:srgbClr val="0070C0"/>
                </a:solidFill>
              </a:rPr>
              <a:t>) site mapping analysis</a:t>
            </a:r>
          </a:p>
        </p:txBody>
      </p:sp>
      <p:sp>
        <p:nvSpPr>
          <p:cNvPr id="6" name="5 Rectángulo"/>
          <p:cNvSpPr/>
          <p:nvPr/>
        </p:nvSpPr>
        <p:spPr bwMode="auto">
          <a:xfrm>
            <a:off x="1529738" y="3409146"/>
            <a:ext cx="4356588" cy="477054"/>
          </a:xfrm>
          <a:prstGeom prst="rect">
            <a:avLst/>
          </a:prstGeom>
          <a:noFill/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20" tIns="45711" rIns="91420" bIns="45711" numCol="1" rtlCol="0" anchor="t" anchorCtr="0" compatLnSpc="1">
            <a:prstTxWarp prst="textNoShape">
              <a:avLst/>
            </a:prstTxWarp>
          </a:bodyPr>
          <a:lstStyle/>
          <a:p>
            <a:pPr defTabSz="449171" hangingPunct="0">
              <a:lnSpc>
                <a:spcPct val="93000"/>
              </a:lnSpc>
              <a:buClr>
                <a:srgbClr val="000000"/>
              </a:buClr>
              <a:buSzPct val="100000"/>
              <a:buFontTx/>
              <a:buNone/>
            </a:pPr>
            <a:endParaRPr lang="en-US" sz="1800" b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6000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408933"/>
            <a:ext cx="91440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CA" sz="3200" dirty="0" smtClean="0"/>
              <a:t>~25% of </a:t>
            </a:r>
            <a:r>
              <a:rPr lang="en-CA" sz="3200" i="1" dirty="0" smtClean="0"/>
              <a:t>M. </a:t>
            </a:r>
            <a:r>
              <a:rPr lang="en-CA" sz="3200" i="1" dirty="0" err="1" smtClean="0"/>
              <a:t>oryzae</a:t>
            </a:r>
            <a:r>
              <a:rPr lang="en-CA" sz="3200" dirty="0" err="1" smtClean="0"/>
              <a:t>’s</a:t>
            </a:r>
            <a:r>
              <a:rPr lang="en-CA" sz="3200" dirty="0" smtClean="0"/>
              <a:t> genes </a:t>
            </a:r>
            <a:r>
              <a:rPr lang="en-CA" sz="3200" dirty="0" smtClean="0"/>
              <a:t>prefer a different poly(A) </a:t>
            </a:r>
            <a:r>
              <a:rPr lang="en-US" sz="3200" i="1" dirty="0">
                <a:solidFill>
                  <a:srgbClr val="000000"/>
                </a:solidFill>
                <a:latin typeface="Times New Roman"/>
                <a:cs typeface="Times New Roman"/>
              </a:rPr>
              <a:t>∆</a:t>
            </a:r>
            <a:r>
              <a:rPr lang="en-US" sz="3200" i="1" dirty="0">
                <a:solidFill>
                  <a:srgbClr val="000000"/>
                </a:solidFill>
              </a:rPr>
              <a:t>rbp35</a:t>
            </a:r>
            <a:r>
              <a:rPr lang="en-CA" sz="3200" i="1" dirty="0" smtClean="0"/>
              <a:t> </a:t>
            </a:r>
          </a:p>
        </p:txBody>
      </p:sp>
      <p:cxnSp>
        <p:nvCxnSpPr>
          <p:cNvPr id="6" name="72 Conector recto"/>
          <p:cNvCxnSpPr>
            <a:cxnSpLocks noChangeShapeType="1"/>
          </p:cNvCxnSpPr>
          <p:nvPr/>
        </p:nvCxnSpPr>
        <p:spPr bwMode="auto">
          <a:xfrm>
            <a:off x="1896327" y="4134325"/>
            <a:ext cx="2349498" cy="0"/>
          </a:xfrm>
          <a:prstGeom prst="line">
            <a:avLst/>
          </a:prstGeom>
          <a:noFill/>
          <a:ln w="28575" algn="ctr">
            <a:solidFill>
              <a:srgbClr val="008E40"/>
            </a:solidFill>
            <a:round/>
            <a:headEnd/>
            <a:tailEnd/>
          </a:ln>
        </p:spPr>
      </p:cxnSp>
      <p:sp>
        <p:nvSpPr>
          <p:cNvPr id="7" name="73 Flecha derecha"/>
          <p:cNvSpPr>
            <a:spLocks noChangeArrowheads="1"/>
          </p:cNvSpPr>
          <p:nvPr/>
        </p:nvSpPr>
        <p:spPr bwMode="auto">
          <a:xfrm>
            <a:off x="2467431" y="4027177"/>
            <a:ext cx="1463732" cy="230455"/>
          </a:xfrm>
          <a:prstGeom prst="rightArrow">
            <a:avLst>
              <a:gd name="adj1" fmla="val 50000"/>
              <a:gd name="adj2" fmla="val 26478"/>
            </a:avLst>
          </a:prstGeom>
          <a:solidFill>
            <a:srgbClr val="92D050"/>
          </a:solidFill>
          <a:ln w="9525" algn="ctr">
            <a:solidFill>
              <a:srgbClr val="008E40"/>
            </a:solidFill>
            <a:round/>
            <a:headEnd/>
            <a:tailEnd/>
          </a:ln>
        </p:spPr>
        <p:txBody>
          <a:bodyPr/>
          <a:lstStyle/>
          <a:p>
            <a:pPr>
              <a:buFontTx/>
              <a:buNone/>
            </a:pPr>
            <a:endParaRPr lang="es-ES">
              <a:solidFill>
                <a:srgbClr val="000000"/>
              </a:solidFill>
            </a:endParaRPr>
          </a:p>
        </p:txBody>
      </p:sp>
      <p:sp>
        <p:nvSpPr>
          <p:cNvPr id="8" name="74 Elipse"/>
          <p:cNvSpPr>
            <a:spLocks noChangeArrowheads="1"/>
          </p:cNvSpPr>
          <p:nvPr/>
        </p:nvSpPr>
        <p:spPr bwMode="auto">
          <a:xfrm>
            <a:off x="1896327" y="4072420"/>
            <a:ext cx="44273" cy="140700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>
              <a:buFontTx/>
              <a:buNone/>
            </a:pPr>
            <a:endParaRPr lang="es-ES">
              <a:solidFill>
                <a:srgbClr val="000000"/>
              </a:solidFill>
            </a:endParaRPr>
          </a:p>
        </p:txBody>
      </p:sp>
      <p:cxnSp>
        <p:nvCxnSpPr>
          <p:cNvPr id="9" name="76 Conector recto"/>
          <p:cNvCxnSpPr>
            <a:cxnSpLocks noChangeShapeType="1"/>
          </p:cNvCxnSpPr>
          <p:nvPr/>
        </p:nvCxnSpPr>
        <p:spPr bwMode="auto">
          <a:xfrm>
            <a:off x="1904255" y="3409939"/>
            <a:ext cx="3086969" cy="0"/>
          </a:xfrm>
          <a:prstGeom prst="line">
            <a:avLst/>
          </a:prstGeom>
          <a:noFill/>
          <a:ln w="28575" algn="ctr">
            <a:solidFill>
              <a:srgbClr val="008E40"/>
            </a:solidFill>
            <a:round/>
            <a:headEnd/>
            <a:tailEnd/>
          </a:ln>
        </p:spPr>
      </p:cxnSp>
      <p:sp>
        <p:nvSpPr>
          <p:cNvPr id="10" name="77 Flecha derecha"/>
          <p:cNvSpPr>
            <a:spLocks noChangeArrowheads="1"/>
          </p:cNvSpPr>
          <p:nvPr/>
        </p:nvSpPr>
        <p:spPr bwMode="auto">
          <a:xfrm>
            <a:off x="2475359" y="3295641"/>
            <a:ext cx="1463732" cy="230455"/>
          </a:xfrm>
          <a:prstGeom prst="rightArrow">
            <a:avLst>
              <a:gd name="adj1" fmla="val 50000"/>
              <a:gd name="adj2" fmla="val 26478"/>
            </a:avLst>
          </a:prstGeom>
          <a:solidFill>
            <a:srgbClr val="92D050"/>
          </a:solidFill>
          <a:ln w="9525" algn="ctr">
            <a:solidFill>
              <a:srgbClr val="008E40"/>
            </a:solidFill>
            <a:round/>
            <a:headEnd/>
            <a:tailEnd/>
          </a:ln>
        </p:spPr>
        <p:txBody>
          <a:bodyPr/>
          <a:lstStyle/>
          <a:p>
            <a:pPr>
              <a:buFontTx/>
              <a:buNone/>
            </a:pPr>
            <a:endParaRPr lang="es-ES">
              <a:solidFill>
                <a:srgbClr val="000000"/>
              </a:solidFill>
            </a:endParaRPr>
          </a:p>
        </p:txBody>
      </p:sp>
      <p:sp>
        <p:nvSpPr>
          <p:cNvPr id="11" name="78 Elipse"/>
          <p:cNvSpPr>
            <a:spLocks noChangeArrowheads="1"/>
          </p:cNvSpPr>
          <p:nvPr/>
        </p:nvSpPr>
        <p:spPr bwMode="auto">
          <a:xfrm>
            <a:off x="1904255" y="3340884"/>
            <a:ext cx="44273" cy="140700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>
              <a:buFontTx/>
              <a:buNone/>
            </a:pPr>
            <a:endParaRPr lang="es-ES">
              <a:solidFill>
                <a:srgbClr val="000000"/>
              </a:solidFill>
            </a:endParaRPr>
          </a:p>
        </p:txBody>
      </p:sp>
      <p:sp>
        <p:nvSpPr>
          <p:cNvPr id="12" name="16 CuadroTexto"/>
          <p:cNvSpPr txBox="1"/>
          <p:nvPr/>
        </p:nvSpPr>
        <p:spPr bwMode="auto">
          <a:xfrm>
            <a:off x="4180999" y="4007367"/>
            <a:ext cx="1936961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Tx/>
              <a:buNone/>
              <a:defRPr/>
            </a:pPr>
            <a:r>
              <a:rPr lang="es-ES" sz="1050" dirty="0" smtClean="0">
                <a:solidFill>
                  <a:srgbClr val="008E40"/>
                </a:solidFill>
              </a:rPr>
              <a:t>AAAAAAAAAAAAAAAAAAAA</a:t>
            </a:r>
            <a:endParaRPr lang="es-ES" sz="1050" baseline="-25000" dirty="0">
              <a:solidFill>
                <a:srgbClr val="008E40"/>
              </a:solidFill>
            </a:endParaRPr>
          </a:p>
        </p:txBody>
      </p:sp>
      <p:sp>
        <p:nvSpPr>
          <p:cNvPr id="13" name="17 CuadroTexto"/>
          <p:cNvSpPr txBox="1"/>
          <p:nvPr/>
        </p:nvSpPr>
        <p:spPr bwMode="auto">
          <a:xfrm>
            <a:off x="4923159" y="3279015"/>
            <a:ext cx="1042401" cy="25391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buFontTx/>
              <a:buNone/>
              <a:defRPr/>
            </a:pPr>
            <a:r>
              <a:rPr lang="es-ES" sz="1050" dirty="0" smtClean="0">
                <a:solidFill>
                  <a:srgbClr val="008E40"/>
                </a:solidFill>
              </a:rPr>
              <a:t>AAAAAAAAAA</a:t>
            </a:r>
            <a:endParaRPr lang="es-ES" sz="1050" baseline="-25000" dirty="0">
              <a:solidFill>
                <a:srgbClr val="008E40"/>
              </a:solidFill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7622" y="3733800"/>
            <a:ext cx="586753" cy="5867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1224" y="2994647"/>
            <a:ext cx="586753" cy="5867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1 CuadroTexto"/>
          <p:cNvSpPr txBox="1"/>
          <p:nvPr/>
        </p:nvSpPr>
        <p:spPr>
          <a:xfrm>
            <a:off x="685800" y="3194441"/>
            <a:ext cx="1088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Wild type</a:t>
            </a:r>
            <a:endParaRPr lang="es-ES" dirty="0"/>
          </a:p>
        </p:txBody>
      </p:sp>
      <p:sp>
        <p:nvSpPr>
          <p:cNvPr id="17" name="31 CuadroTexto"/>
          <p:cNvSpPr txBox="1"/>
          <p:nvPr/>
        </p:nvSpPr>
        <p:spPr>
          <a:xfrm>
            <a:off x="737858" y="3974068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latin typeface="Times New Roman"/>
                <a:cs typeface="Times New Roman"/>
              </a:rPr>
              <a:t>∆</a:t>
            </a:r>
            <a:r>
              <a:rPr lang="en-US" i="1" dirty="0">
                <a:solidFill>
                  <a:srgbClr val="000000"/>
                </a:solidFill>
              </a:rPr>
              <a:t>rbp35</a:t>
            </a:r>
            <a:r>
              <a:rPr lang="en-CA" dirty="0"/>
              <a:t> </a:t>
            </a:r>
            <a:endParaRPr lang="en-CA" i="1" dirty="0"/>
          </a:p>
        </p:txBody>
      </p:sp>
      <p:sp>
        <p:nvSpPr>
          <p:cNvPr id="18" name="32 CuadroTexto"/>
          <p:cNvSpPr txBox="1"/>
          <p:nvPr/>
        </p:nvSpPr>
        <p:spPr>
          <a:xfrm>
            <a:off x="5978296" y="3476087"/>
            <a:ext cx="2819400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In the mutant, shorter UTRs are usually preferred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43983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52400" y="243069"/>
            <a:ext cx="8763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000000"/>
                </a:solidFill>
                <a:latin typeface="+mj-lt"/>
                <a:cs typeface="Times New Roman"/>
              </a:rPr>
              <a:t>UGUA motif is very enriched in </a:t>
            </a:r>
            <a:r>
              <a:rPr lang="en-US" sz="3200" dirty="0" smtClean="0">
                <a:solidFill>
                  <a:srgbClr val="000000"/>
                </a:solidFill>
                <a:latin typeface="+mj-lt"/>
                <a:cs typeface="Times New Roman"/>
              </a:rPr>
              <a:t>poly(A</a:t>
            </a:r>
            <a:r>
              <a:rPr lang="en-US" sz="3200" dirty="0" smtClean="0">
                <a:solidFill>
                  <a:srgbClr val="000000"/>
                </a:solidFill>
                <a:latin typeface="+mj-lt"/>
                <a:cs typeface="Times New Roman"/>
              </a:rPr>
              <a:t>) sites </a:t>
            </a:r>
            <a:r>
              <a:rPr lang="en-US" sz="3200" dirty="0" smtClean="0">
                <a:solidFill>
                  <a:srgbClr val="000000"/>
                </a:solidFill>
                <a:latin typeface="+mj-lt"/>
                <a:cs typeface="Times New Roman"/>
              </a:rPr>
              <a:t>regulated by</a:t>
            </a:r>
            <a:r>
              <a:rPr lang="en-US" sz="3200" dirty="0" smtClean="0">
                <a:solidFill>
                  <a:srgbClr val="000000"/>
                </a:solidFill>
                <a:latin typeface="+mj-lt"/>
                <a:cs typeface="Times New Roman"/>
              </a:rPr>
              <a:t> Rbp35</a:t>
            </a:r>
            <a:endParaRPr lang="en-CA" sz="3200" dirty="0">
              <a:latin typeface="+mj-lt"/>
            </a:endParaRPr>
          </a:p>
        </p:txBody>
      </p:sp>
      <p:cxnSp>
        <p:nvCxnSpPr>
          <p:cNvPr id="9" name="8 Conector recto"/>
          <p:cNvCxnSpPr/>
          <p:nvPr/>
        </p:nvCxnSpPr>
        <p:spPr>
          <a:xfrm>
            <a:off x="2209800" y="6159142"/>
            <a:ext cx="5562600" cy="54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645" y="5696499"/>
            <a:ext cx="800100" cy="800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15 Rectángulo"/>
          <p:cNvSpPr/>
          <p:nvPr/>
        </p:nvSpPr>
        <p:spPr>
          <a:xfrm>
            <a:off x="4953000" y="6012185"/>
            <a:ext cx="762000" cy="3048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</a:t>
            </a:r>
            <a:r>
              <a:rPr lang="en-US" dirty="0" smtClean="0"/>
              <a:t>-rich</a:t>
            </a:r>
            <a:endParaRPr lang="es-ES" dirty="0"/>
          </a:p>
        </p:txBody>
      </p:sp>
      <p:sp>
        <p:nvSpPr>
          <p:cNvPr id="17" name="16 Rectángulo"/>
          <p:cNvSpPr/>
          <p:nvPr/>
        </p:nvSpPr>
        <p:spPr>
          <a:xfrm>
            <a:off x="4114800" y="6001299"/>
            <a:ext cx="762000" cy="304800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A-rich</a:t>
            </a:r>
            <a:endParaRPr lang="es-ES" dirty="0"/>
          </a:p>
        </p:txBody>
      </p:sp>
      <p:sp>
        <p:nvSpPr>
          <p:cNvPr id="18" name="17 Rectángulo"/>
          <p:cNvSpPr/>
          <p:nvPr/>
        </p:nvSpPr>
        <p:spPr>
          <a:xfrm>
            <a:off x="3200400" y="6012185"/>
            <a:ext cx="838200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UAGA</a:t>
            </a:r>
            <a:endParaRPr lang="es-ES" dirty="0"/>
          </a:p>
        </p:txBody>
      </p:sp>
      <p:sp>
        <p:nvSpPr>
          <p:cNvPr id="19" name="18 Rectángulo"/>
          <p:cNvSpPr/>
          <p:nvPr/>
        </p:nvSpPr>
        <p:spPr>
          <a:xfrm>
            <a:off x="6400800" y="6012185"/>
            <a:ext cx="914400" cy="304800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 peak</a:t>
            </a:r>
            <a:endParaRPr lang="es-ES" dirty="0"/>
          </a:p>
        </p:txBody>
      </p:sp>
      <p:sp>
        <p:nvSpPr>
          <p:cNvPr id="20" name="19 Rectángulo"/>
          <p:cNvSpPr/>
          <p:nvPr/>
        </p:nvSpPr>
        <p:spPr>
          <a:xfrm>
            <a:off x="5799589" y="6012185"/>
            <a:ext cx="516622" cy="30480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  <a:r>
              <a:rPr lang="en-US" dirty="0" smtClean="0"/>
              <a:t> </a:t>
            </a:r>
            <a:r>
              <a:rPr lang="en-US" dirty="0" smtClean="0"/>
              <a:t>A</a:t>
            </a:r>
            <a:endParaRPr lang="es-ES" dirty="0"/>
          </a:p>
        </p:txBody>
      </p:sp>
      <p:sp>
        <p:nvSpPr>
          <p:cNvPr id="21" name="20 Rectángulo"/>
          <p:cNvSpPr/>
          <p:nvPr/>
        </p:nvSpPr>
        <p:spPr>
          <a:xfrm>
            <a:off x="2362200" y="6012185"/>
            <a:ext cx="838200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UGUA</a:t>
            </a:r>
            <a:endParaRPr lang="es-ES" dirty="0"/>
          </a:p>
        </p:txBody>
      </p:sp>
      <p:pic>
        <p:nvPicPr>
          <p:cNvPr id="22" name="Picture 3" descr="C:\Users\Usuario\AppData\Local\Microsoft\Windows\Temporary Internet Files\Content.IE5\BRC3PDW5\MC900325662[1].wm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412031">
            <a:off x="5834161" y="6219954"/>
            <a:ext cx="441872" cy="494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22 Conector recto"/>
          <p:cNvCxnSpPr/>
          <p:nvPr/>
        </p:nvCxnSpPr>
        <p:spPr>
          <a:xfrm flipH="1">
            <a:off x="6019800" y="5677353"/>
            <a:ext cx="16104" cy="1085946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6"/>
          <p:cNvSpPr/>
          <p:nvPr/>
        </p:nvSpPr>
        <p:spPr>
          <a:xfrm>
            <a:off x="2209800" y="5848851"/>
            <a:ext cx="1143000" cy="61857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1587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536032"/>
            <a:ext cx="8098289" cy="3305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52400" y="243069"/>
            <a:ext cx="8763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000000"/>
                </a:solidFill>
                <a:latin typeface="+mj-lt"/>
                <a:cs typeface="Times New Roman"/>
              </a:rPr>
              <a:t>UGUA motif is very enriched in </a:t>
            </a:r>
            <a:r>
              <a:rPr lang="en-US" sz="3200" dirty="0" smtClean="0">
                <a:solidFill>
                  <a:srgbClr val="000000"/>
                </a:solidFill>
                <a:latin typeface="+mj-lt"/>
                <a:cs typeface="Times New Roman"/>
              </a:rPr>
              <a:t>poly(A</a:t>
            </a:r>
            <a:r>
              <a:rPr lang="en-US" sz="3200" dirty="0" smtClean="0">
                <a:solidFill>
                  <a:srgbClr val="000000"/>
                </a:solidFill>
                <a:latin typeface="+mj-lt"/>
                <a:cs typeface="Times New Roman"/>
              </a:rPr>
              <a:t>) sites </a:t>
            </a:r>
            <a:r>
              <a:rPr lang="en-US" sz="3200" dirty="0" smtClean="0">
                <a:solidFill>
                  <a:srgbClr val="000000"/>
                </a:solidFill>
                <a:latin typeface="+mj-lt"/>
                <a:cs typeface="Times New Roman"/>
              </a:rPr>
              <a:t>regulated by</a:t>
            </a:r>
            <a:r>
              <a:rPr lang="en-US" sz="3200" dirty="0" smtClean="0">
                <a:solidFill>
                  <a:srgbClr val="000000"/>
                </a:solidFill>
                <a:latin typeface="+mj-lt"/>
                <a:cs typeface="Times New Roman"/>
              </a:rPr>
              <a:t> Rbp35</a:t>
            </a:r>
            <a:endParaRPr lang="en-CA" sz="3200" dirty="0">
              <a:latin typeface="+mj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629400" y="1870972"/>
            <a:ext cx="20104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E-value: 5.3e-103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cxnSp>
        <p:nvCxnSpPr>
          <p:cNvPr id="9" name="8 Conector recto"/>
          <p:cNvCxnSpPr/>
          <p:nvPr/>
        </p:nvCxnSpPr>
        <p:spPr>
          <a:xfrm>
            <a:off x="2209800" y="6159142"/>
            <a:ext cx="5562600" cy="54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645" y="5696499"/>
            <a:ext cx="800100" cy="800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15 Rectángulo"/>
          <p:cNvSpPr/>
          <p:nvPr/>
        </p:nvSpPr>
        <p:spPr>
          <a:xfrm>
            <a:off x="4953000" y="6012185"/>
            <a:ext cx="762000" cy="3048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</a:t>
            </a:r>
            <a:r>
              <a:rPr lang="en-US" dirty="0" smtClean="0"/>
              <a:t>-rich</a:t>
            </a:r>
            <a:endParaRPr lang="es-ES" dirty="0"/>
          </a:p>
        </p:txBody>
      </p:sp>
      <p:sp>
        <p:nvSpPr>
          <p:cNvPr id="17" name="16 Rectángulo"/>
          <p:cNvSpPr/>
          <p:nvPr/>
        </p:nvSpPr>
        <p:spPr>
          <a:xfrm>
            <a:off x="4114800" y="6001299"/>
            <a:ext cx="762000" cy="304800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A-rich</a:t>
            </a:r>
            <a:endParaRPr lang="es-ES" dirty="0"/>
          </a:p>
        </p:txBody>
      </p:sp>
      <p:sp>
        <p:nvSpPr>
          <p:cNvPr id="18" name="17 Rectángulo"/>
          <p:cNvSpPr/>
          <p:nvPr/>
        </p:nvSpPr>
        <p:spPr>
          <a:xfrm>
            <a:off x="3200400" y="6012185"/>
            <a:ext cx="838200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UAGA</a:t>
            </a:r>
            <a:endParaRPr lang="es-ES" dirty="0"/>
          </a:p>
        </p:txBody>
      </p:sp>
      <p:sp>
        <p:nvSpPr>
          <p:cNvPr id="19" name="18 Rectángulo"/>
          <p:cNvSpPr/>
          <p:nvPr/>
        </p:nvSpPr>
        <p:spPr>
          <a:xfrm>
            <a:off x="6400800" y="6012185"/>
            <a:ext cx="914400" cy="304800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 peak</a:t>
            </a:r>
            <a:endParaRPr lang="es-ES" dirty="0"/>
          </a:p>
        </p:txBody>
      </p:sp>
      <p:sp>
        <p:nvSpPr>
          <p:cNvPr id="20" name="19 Rectángulo"/>
          <p:cNvSpPr/>
          <p:nvPr/>
        </p:nvSpPr>
        <p:spPr>
          <a:xfrm>
            <a:off x="5799589" y="6012185"/>
            <a:ext cx="516622" cy="30480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  <a:r>
              <a:rPr lang="en-US" dirty="0" smtClean="0"/>
              <a:t> </a:t>
            </a:r>
            <a:r>
              <a:rPr lang="en-US" dirty="0" smtClean="0"/>
              <a:t>A</a:t>
            </a:r>
            <a:endParaRPr lang="es-ES" dirty="0"/>
          </a:p>
        </p:txBody>
      </p:sp>
      <p:sp>
        <p:nvSpPr>
          <p:cNvPr id="21" name="20 Rectángulo"/>
          <p:cNvSpPr/>
          <p:nvPr/>
        </p:nvSpPr>
        <p:spPr>
          <a:xfrm>
            <a:off x="2362200" y="6012185"/>
            <a:ext cx="838200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UGUA</a:t>
            </a:r>
            <a:endParaRPr lang="es-ES" dirty="0"/>
          </a:p>
        </p:txBody>
      </p:sp>
      <p:pic>
        <p:nvPicPr>
          <p:cNvPr id="22" name="Picture 3" descr="C:\Users\Usuario\AppData\Local\Microsoft\Windows\Temporary Internet Files\Content.IE5\BRC3PDW5\MC900325662[1].wm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412031">
            <a:off x="5834161" y="6219954"/>
            <a:ext cx="441872" cy="494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22 Conector recto"/>
          <p:cNvCxnSpPr/>
          <p:nvPr/>
        </p:nvCxnSpPr>
        <p:spPr>
          <a:xfrm flipH="1">
            <a:off x="6019800" y="5677353"/>
            <a:ext cx="16104" cy="1085946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6"/>
          <p:cNvSpPr/>
          <p:nvPr/>
        </p:nvSpPr>
        <p:spPr>
          <a:xfrm>
            <a:off x="2209800" y="5848851"/>
            <a:ext cx="1143000" cy="61857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7147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52400" y="2895600"/>
            <a:ext cx="8763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rgbClr val="000000"/>
                </a:solidFill>
                <a:latin typeface="+mj-lt"/>
                <a:cs typeface="Times New Roman"/>
              </a:rPr>
              <a:t>Can we devise an hypothetical role for </a:t>
            </a:r>
            <a:r>
              <a:rPr lang="en-US" sz="3600" dirty="0" smtClean="0">
                <a:solidFill>
                  <a:srgbClr val="000000"/>
                </a:solidFill>
                <a:latin typeface="+mj-lt"/>
                <a:cs typeface="Times New Roman"/>
              </a:rPr>
              <a:t>Rbp35</a:t>
            </a:r>
            <a:r>
              <a:rPr lang="en-US" sz="3600" dirty="0" smtClean="0">
                <a:solidFill>
                  <a:srgbClr val="000000"/>
                </a:solidFill>
                <a:latin typeface="+mj-lt"/>
                <a:cs typeface="Times New Roman"/>
              </a:rPr>
              <a:t>?</a:t>
            </a:r>
            <a:endParaRPr lang="en-CA" sz="3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38410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53 CuadroTexto"/>
          <p:cNvSpPr txBox="1"/>
          <p:nvPr/>
        </p:nvSpPr>
        <p:spPr>
          <a:xfrm>
            <a:off x="15761" y="14738"/>
            <a:ext cx="9102843" cy="830900"/>
          </a:xfrm>
          <a:prstGeom prst="rect">
            <a:avLst/>
          </a:prstGeom>
          <a:noFill/>
          <a:ln w="9525">
            <a:solidFill>
              <a:srgbClr val="BBE0E3"/>
            </a:solidFill>
            <a:miter lim="800000"/>
            <a:headEnd/>
            <a:tailEnd/>
          </a:ln>
        </p:spPr>
        <p:txBody>
          <a:bodyPr wrap="square" lIns="91340" tIns="45672" rIns="91340" bIns="45672">
            <a:spAutoFit/>
          </a:bodyPr>
          <a:lstStyle>
            <a:defPPr>
              <a:defRPr lang="en-GB"/>
            </a:defPPr>
            <a:lvl1pPr fontAlgn="auto">
              <a:spcBef>
                <a:spcPts val="0"/>
              </a:spcBef>
              <a:spcAft>
                <a:spcPts val="0"/>
              </a:spcAft>
              <a:buFontTx/>
              <a:buNone/>
              <a:defRPr sz="2400" kern="0">
                <a:solidFill>
                  <a:srgbClr val="FFFFFF"/>
                </a:solidFill>
                <a:latin typeface="Comic Sans MS" pitchFamily="66" charset="0"/>
              </a:defRPr>
            </a:lvl1pPr>
          </a:lstStyle>
          <a:p>
            <a:pPr algn="ctr"/>
            <a:r>
              <a:rPr lang="en-US" dirty="0">
                <a:solidFill>
                  <a:schemeClr val="tx1"/>
                </a:solidFill>
                <a:latin typeface="+mn-lt"/>
              </a:rPr>
              <a:t>The recognition of a proper </a:t>
            </a:r>
            <a:r>
              <a:rPr lang="en-US" dirty="0" smtClean="0">
                <a:solidFill>
                  <a:schemeClr val="tx1"/>
                </a:solidFill>
                <a:latin typeface="+mn-lt"/>
              </a:rPr>
              <a:t>UGUA </a:t>
            </a:r>
            <a:r>
              <a:rPr lang="en-US" dirty="0">
                <a:solidFill>
                  <a:schemeClr val="tx1"/>
                </a:solidFill>
                <a:latin typeface="+mn-lt"/>
              </a:rPr>
              <a:t>motif by </a:t>
            </a:r>
            <a:r>
              <a:rPr lang="en-US" dirty="0" smtClean="0">
                <a:solidFill>
                  <a:schemeClr val="tx1"/>
                </a:solidFill>
                <a:latin typeface="+mn-lt"/>
              </a:rPr>
              <a:t>Rbp35 is </a:t>
            </a:r>
            <a:r>
              <a:rPr lang="en-US" dirty="0">
                <a:solidFill>
                  <a:schemeClr val="tx1"/>
                </a:solidFill>
                <a:latin typeface="+mn-lt"/>
              </a:rPr>
              <a:t>essential for the cleavage reaction. </a:t>
            </a:r>
          </a:p>
        </p:txBody>
      </p:sp>
      <p:sp>
        <p:nvSpPr>
          <p:cNvPr id="15" name="14 Rectángulo redondeado"/>
          <p:cNvSpPr/>
          <p:nvPr/>
        </p:nvSpPr>
        <p:spPr>
          <a:xfrm>
            <a:off x="179512" y="1512342"/>
            <a:ext cx="4176464" cy="2070125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40" tIns="45672" rIns="91340" bIns="45672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en-US" sz="1800" b="0">
              <a:solidFill>
                <a:prstClr val="white"/>
              </a:solidFill>
            </a:endParaRPr>
          </a:p>
        </p:txBody>
      </p:sp>
      <p:grpSp>
        <p:nvGrpSpPr>
          <p:cNvPr id="16" name="6 Grupo"/>
          <p:cNvGrpSpPr/>
          <p:nvPr/>
        </p:nvGrpSpPr>
        <p:grpSpPr>
          <a:xfrm>
            <a:off x="383831" y="1771385"/>
            <a:ext cx="3790615" cy="1441085"/>
            <a:chOff x="722686" y="2641250"/>
            <a:chExt cx="3790614" cy="1441086"/>
          </a:xfrm>
        </p:grpSpPr>
        <p:sp>
          <p:nvSpPr>
            <p:cNvPr id="17" name="16 Forma libre"/>
            <p:cNvSpPr/>
            <p:nvPr/>
          </p:nvSpPr>
          <p:spPr>
            <a:xfrm rot="10253461">
              <a:off x="1038687" y="2867487"/>
              <a:ext cx="3036865" cy="868249"/>
            </a:xfrm>
            <a:custGeom>
              <a:avLst/>
              <a:gdLst>
                <a:gd name="connsiteX0" fmla="*/ 0 w 3036865"/>
                <a:gd name="connsiteY0" fmla="*/ 0 h 868249"/>
                <a:gd name="connsiteX1" fmla="*/ 1944210 w 3036865"/>
                <a:gd name="connsiteY1" fmla="*/ 861134 h 868249"/>
                <a:gd name="connsiteX2" fmla="*/ 1988598 w 3036865"/>
                <a:gd name="connsiteY2" fmla="*/ 390618 h 868249"/>
                <a:gd name="connsiteX3" fmla="*/ 2645546 w 3036865"/>
                <a:gd name="connsiteY3" fmla="*/ 44389 h 868249"/>
                <a:gd name="connsiteX4" fmla="*/ 3009530 w 3036865"/>
                <a:gd name="connsiteY4" fmla="*/ 754602 h 868249"/>
                <a:gd name="connsiteX5" fmla="*/ 2982897 w 3036865"/>
                <a:gd name="connsiteY5" fmla="*/ 790113 h 868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36865" h="868249">
                  <a:moveTo>
                    <a:pt x="0" y="0"/>
                  </a:moveTo>
                  <a:cubicBezTo>
                    <a:pt x="806388" y="398015"/>
                    <a:pt x="1612777" y="796031"/>
                    <a:pt x="1944210" y="861134"/>
                  </a:cubicBezTo>
                  <a:cubicBezTo>
                    <a:pt x="2275643" y="926237"/>
                    <a:pt x="1871709" y="526742"/>
                    <a:pt x="1988598" y="390618"/>
                  </a:cubicBezTo>
                  <a:cubicBezTo>
                    <a:pt x="2105487" y="254494"/>
                    <a:pt x="2475391" y="-16275"/>
                    <a:pt x="2645546" y="44389"/>
                  </a:cubicBezTo>
                  <a:cubicBezTo>
                    <a:pt x="2815701" y="105053"/>
                    <a:pt x="2953305" y="630315"/>
                    <a:pt x="3009530" y="754602"/>
                  </a:cubicBezTo>
                  <a:cubicBezTo>
                    <a:pt x="3065755" y="878889"/>
                    <a:pt x="3024326" y="834501"/>
                    <a:pt x="2982897" y="790113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en-US" sz="1800" b="0">
                <a:solidFill>
                  <a:prstClr val="white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8" name="17 CuadroTexto"/>
            <p:cNvSpPr txBox="1"/>
            <p:nvPr/>
          </p:nvSpPr>
          <p:spPr>
            <a:xfrm>
              <a:off x="3411716" y="3774559"/>
              <a:ext cx="110158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sz="1400" b="0" dirty="0">
                  <a:solidFill>
                    <a:prstClr val="black"/>
                  </a:solidFill>
                  <a:latin typeface="Arial" pitchFamily="34" charset="0"/>
                  <a:cs typeface="Arial" pitchFamily="34" charset="0"/>
                </a:rPr>
                <a:t>Poly(A) site</a:t>
              </a:r>
            </a:p>
          </p:txBody>
        </p:sp>
        <p:sp>
          <p:nvSpPr>
            <p:cNvPr id="19" name="18 CuadroTexto"/>
            <p:cNvSpPr txBox="1"/>
            <p:nvPr/>
          </p:nvSpPr>
          <p:spPr>
            <a:xfrm rot="915438">
              <a:off x="2670371" y="3048353"/>
              <a:ext cx="713657" cy="307777"/>
            </a:xfrm>
            <a:prstGeom prst="rect">
              <a:avLst/>
            </a:prstGeom>
            <a:ln w="31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sz="1400" dirty="0">
                  <a:solidFill>
                    <a:prstClr val="black"/>
                  </a:solidFill>
                  <a:latin typeface="Arial" pitchFamily="34" charset="0"/>
                  <a:cs typeface="Arial" pitchFamily="34" charset="0"/>
                </a:rPr>
                <a:t>UGUA</a:t>
              </a:r>
            </a:p>
          </p:txBody>
        </p:sp>
        <p:sp>
          <p:nvSpPr>
            <p:cNvPr id="21" name="20 CuadroTexto"/>
            <p:cNvSpPr txBox="1"/>
            <p:nvPr/>
          </p:nvSpPr>
          <p:spPr>
            <a:xfrm rot="827881">
              <a:off x="3046159" y="3367500"/>
              <a:ext cx="40588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sz="1200" b="0" dirty="0">
                  <a:solidFill>
                    <a:prstClr val="black"/>
                  </a:solidFill>
                  <a:latin typeface="Arial" pitchFamily="34" charset="0"/>
                  <a:cs typeface="Arial" pitchFamily="34" charset="0"/>
                </a:rPr>
                <a:t>-45</a:t>
              </a:r>
            </a:p>
          </p:txBody>
        </p:sp>
        <p:sp>
          <p:nvSpPr>
            <p:cNvPr id="22" name="21 Elipse"/>
            <p:cNvSpPr/>
            <p:nvPr/>
          </p:nvSpPr>
          <p:spPr>
            <a:xfrm>
              <a:off x="2650462" y="2641250"/>
              <a:ext cx="936104" cy="42771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en-US" sz="1200" b="0" dirty="0">
                <a:solidFill>
                  <a:prstClr val="white"/>
                </a:solidFill>
                <a:latin typeface="Arial" pitchFamily="34" charset="0"/>
                <a:cs typeface="Arial" pitchFamily="34" charset="0"/>
              </a:endParaRP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sz="1200" b="0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rPr>
                <a:t>Rbp35/CFI25</a:t>
              </a:r>
              <a:endParaRPr lang="en-US" b="0" dirty="0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endParaRP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en-US" sz="1200" b="0" dirty="0">
                <a:solidFill>
                  <a:prstClr val="white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3" name="22 CuadroTexto"/>
            <p:cNvSpPr txBox="1"/>
            <p:nvPr/>
          </p:nvSpPr>
          <p:spPr>
            <a:xfrm>
              <a:off x="722686" y="2894464"/>
              <a:ext cx="3241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sz="1400" b="0" dirty="0">
                  <a:solidFill>
                    <a:prstClr val="black"/>
                  </a:solidFill>
                  <a:latin typeface="Arial" pitchFamily="34" charset="0"/>
                  <a:cs typeface="Arial" pitchFamily="34" charset="0"/>
                </a:rPr>
                <a:t>5’</a:t>
              </a:r>
            </a:p>
          </p:txBody>
        </p:sp>
        <p:sp>
          <p:nvSpPr>
            <p:cNvPr id="24" name="23 CuadroTexto"/>
            <p:cNvSpPr txBox="1"/>
            <p:nvPr/>
          </p:nvSpPr>
          <p:spPr>
            <a:xfrm>
              <a:off x="4067944" y="3368025"/>
              <a:ext cx="3241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sz="1400" b="0" dirty="0">
                  <a:solidFill>
                    <a:prstClr val="black"/>
                  </a:solidFill>
                  <a:latin typeface="Arial" pitchFamily="34" charset="0"/>
                  <a:cs typeface="Arial" pitchFamily="34" charset="0"/>
                </a:rPr>
                <a:t>3’</a:t>
              </a:r>
            </a:p>
          </p:txBody>
        </p:sp>
      </p:grpSp>
      <p:sp>
        <p:nvSpPr>
          <p:cNvPr id="26" name="25 CuadroTexto"/>
          <p:cNvSpPr txBox="1"/>
          <p:nvPr/>
        </p:nvSpPr>
        <p:spPr>
          <a:xfrm>
            <a:off x="422744" y="1143000"/>
            <a:ext cx="3566159" cy="369235"/>
          </a:xfrm>
          <a:prstGeom prst="rect">
            <a:avLst/>
          </a:prstGeom>
          <a:noFill/>
        </p:spPr>
        <p:txBody>
          <a:bodyPr wrap="none" lIns="91340" tIns="45672" rIns="91340" bIns="45672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800" dirty="0">
                <a:solidFill>
                  <a:prstClr val="black"/>
                </a:solidFill>
                <a:latin typeface="Calibri"/>
              </a:rPr>
              <a:t>Wild type </a:t>
            </a:r>
            <a:r>
              <a:rPr lang="en-US" sz="1800" dirty="0" smtClean="0">
                <a:solidFill>
                  <a:prstClr val="black"/>
                </a:solidFill>
                <a:latin typeface="Calibri"/>
              </a:rPr>
              <a:t>strain (common situation)</a:t>
            </a:r>
            <a:endParaRPr lang="en-US" sz="18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7" name="26 Elipse"/>
          <p:cNvSpPr/>
          <p:nvPr/>
        </p:nvSpPr>
        <p:spPr>
          <a:xfrm>
            <a:off x="598647" y="2230055"/>
            <a:ext cx="162064" cy="128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40" tIns="45672" rIns="91340" bIns="45672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en-US" sz="1800" b="0">
              <a:solidFill>
                <a:prstClr val="white"/>
              </a:solidFill>
            </a:endParaRPr>
          </a:p>
        </p:txBody>
      </p:sp>
      <p:cxnSp>
        <p:nvCxnSpPr>
          <p:cNvPr id="28" name="Straight Connector 74"/>
          <p:cNvCxnSpPr/>
          <p:nvPr/>
        </p:nvCxnSpPr>
        <p:spPr>
          <a:xfrm flipV="1">
            <a:off x="3429000" y="2286000"/>
            <a:ext cx="246353" cy="637147"/>
          </a:xfrm>
          <a:prstGeom prst="line">
            <a:avLst/>
          </a:prstGeom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3" descr="C:\Users\Usuario\AppData\Local\Microsoft\Windows\Temporary Internet Files\Content.IE5\BRC3PDW5\MC900325662[1].wm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412031">
            <a:off x="3340493" y="2342848"/>
            <a:ext cx="441872" cy="494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392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We are interested in two pathogenic-defective mutants…</a:t>
            </a:r>
            <a:endParaRPr lang="es-ES" dirty="0"/>
          </a:p>
        </p:txBody>
      </p:sp>
      <p:sp>
        <p:nvSpPr>
          <p:cNvPr id="4" name="3 Rectángulo"/>
          <p:cNvSpPr/>
          <p:nvPr/>
        </p:nvSpPr>
        <p:spPr>
          <a:xfrm>
            <a:off x="1216837" y="1752600"/>
            <a:ext cx="1261884" cy="523220"/>
          </a:xfrm>
          <a:prstGeom prst="rect">
            <a:avLst/>
          </a:prstGeom>
          <a:ln>
            <a:solidFill>
              <a:schemeClr val="accent2"/>
            </a:solidFill>
          </a:ln>
        </p:spPr>
        <p:txBody>
          <a:bodyPr wrap="none">
            <a:spAutoFit/>
          </a:bodyPr>
          <a:lstStyle/>
          <a:p>
            <a:r>
              <a:rPr lang="el-GR" sz="2800" b="1" i="1" dirty="0">
                <a:solidFill>
                  <a:schemeClr val="accent3">
                    <a:lumMod val="75000"/>
                  </a:schemeClr>
                </a:solidFill>
              </a:rPr>
              <a:t>Δ</a:t>
            </a:r>
            <a:r>
              <a:rPr lang="es-ES" sz="2800" b="1" i="1" dirty="0">
                <a:solidFill>
                  <a:schemeClr val="accent3">
                    <a:lumMod val="75000"/>
                  </a:schemeClr>
                </a:solidFill>
              </a:rPr>
              <a:t>rbp35</a:t>
            </a:r>
            <a:endParaRPr lang="es-ES" sz="28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pic>
        <p:nvPicPr>
          <p:cNvPr id="4097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2519723"/>
            <a:ext cx="954836" cy="3155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628" y="2519723"/>
            <a:ext cx="857969" cy="31135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1175" y="2476860"/>
            <a:ext cx="1536041" cy="32381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7975" y="2489243"/>
            <a:ext cx="733425" cy="30997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152400" y="5715334"/>
            <a:ext cx="3429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Marina </a:t>
            </a:r>
            <a:r>
              <a:rPr lang="en-US" sz="1200" dirty="0" err="1"/>
              <a:t>Franceschetti</a:t>
            </a:r>
            <a:r>
              <a:rPr lang="en-US" sz="1200" dirty="0"/>
              <a:t> , Emilio </a:t>
            </a:r>
            <a:r>
              <a:rPr lang="en-US" sz="1200" dirty="0" err="1"/>
              <a:t>Bueno</a:t>
            </a:r>
            <a:r>
              <a:rPr lang="en-US" sz="1200" dirty="0"/>
              <a:t> , Richard A. Wilson, Sara L. Tucker, Concepción Gómez-Mena, Grant Calder, </a:t>
            </a:r>
            <a:r>
              <a:rPr lang="en-US" sz="1200" dirty="0" err="1"/>
              <a:t>Ane</a:t>
            </a:r>
            <a:r>
              <a:rPr lang="en-US" sz="1200" dirty="0"/>
              <a:t> </a:t>
            </a:r>
            <a:r>
              <a:rPr lang="en-US" sz="1200" dirty="0" err="1" smtClean="0"/>
              <a:t>Sesma</a:t>
            </a:r>
            <a:r>
              <a:rPr lang="en-US" sz="1200" dirty="0" smtClean="0"/>
              <a:t> 2011 </a:t>
            </a:r>
            <a:endParaRPr lang="en-US" sz="1200" dirty="0"/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216" y="2895600"/>
            <a:ext cx="5039384" cy="22423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11 Rectángulo"/>
          <p:cNvSpPr/>
          <p:nvPr/>
        </p:nvSpPr>
        <p:spPr>
          <a:xfrm>
            <a:off x="5890705" y="2151340"/>
            <a:ext cx="1096390" cy="52322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>
            <a:spAutoFit/>
          </a:bodyPr>
          <a:lstStyle/>
          <a:p>
            <a:r>
              <a:rPr lang="el-GR" sz="2800" b="1" i="1" dirty="0" smtClean="0">
                <a:solidFill>
                  <a:schemeClr val="accent4">
                    <a:lumMod val="75000"/>
                  </a:schemeClr>
                </a:solidFill>
              </a:rPr>
              <a:t>Δ</a:t>
            </a:r>
            <a:r>
              <a:rPr lang="es-ES" sz="2800" b="1" i="1" dirty="0" smtClean="0">
                <a:solidFill>
                  <a:schemeClr val="accent4">
                    <a:lumMod val="75000"/>
                  </a:schemeClr>
                </a:solidFill>
              </a:rPr>
              <a:t>exp5</a:t>
            </a:r>
            <a:endParaRPr lang="es-ES" sz="2800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13" name="Rectangle 7"/>
          <p:cNvSpPr/>
          <p:nvPr/>
        </p:nvSpPr>
        <p:spPr>
          <a:xfrm>
            <a:off x="4038600" y="5312002"/>
            <a:ext cx="4953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Tucker SL1, </a:t>
            </a:r>
            <a:r>
              <a:rPr lang="en-US" sz="1200" dirty="0" err="1"/>
              <a:t>Besi</a:t>
            </a:r>
            <a:r>
              <a:rPr lang="en-US" sz="1200" dirty="0"/>
              <a:t> MI, </a:t>
            </a:r>
            <a:r>
              <a:rPr lang="en-US" sz="1200" dirty="0" err="1"/>
              <a:t>Galhano</a:t>
            </a:r>
            <a:r>
              <a:rPr lang="en-US" sz="1200" dirty="0"/>
              <a:t> R, </a:t>
            </a:r>
            <a:r>
              <a:rPr lang="en-US" sz="1200" dirty="0" err="1"/>
              <a:t>Franceschetti</a:t>
            </a:r>
            <a:r>
              <a:rPr lang="en-US" sz="1200" dirty="0"/>
              <a:t> M, Goetz S, </a:t>
            </a:r>
            <a:r>
              <a:rPr lang="en-US" sz="1200" dirty="0" err="1"/>
              <a:t>Lenhert</a:t>
            </a:r>
            <a:r>
              <a:rPr lang="en-US" sz="1200" dirty="0"/>
              <a:t> S, </a:t>
            </a:r>
            <a:r>
              <a:rPr lang="en-US" sz="1200" dirty="0" err="1"/>
              <a:t>Osbourn</a:t>
            </a:r>
            <a:r>
              <a:rPr lang="en-US" sz="1200" dirty="0"/>
              <a:t> A, </a:t>
            </a:r>
            <a:r>
              <a:rPr lang="en-US" sz="1200" dirty="0" err="1"/>
              <a:t>Sesma</a:t>
            </a:r>
            <a:r>
              <a:rPr lang="en-US" sz="1200" dirty="0"/>
              <a:t> A</a:t>
            </a:r>
            <a:r>
              <a:rPr lang="en-US" sz="1200" dirty="0" smtClean="0"/>
              <a:t>. 2010</a:t>
            </a:r>
            <a:endParaRPr lang="en-US" sz="1200" dirty="0"/>
          </a:p>
        </p:txBody>
      </p:sp>
      <p:sp>
        <p:nvSpPr>
          <p:cNvPr id="3" name="2 Marco"/>
          <p:cNvSpPr/>
          <p:nvPr/>
        </p:nvSpPr>
        <p:spPr>
          <a:xfrm>
            <a:off x="76200" y="1676400"/>
            <a:ext cx="3810000" cy="5029200"/>
          </a:xfrm>
          <a:prstGeom prst="frame">
            <a:avLst>
              <a:gd name="adj1" fmla="val 0"/>
            </a:avLst>
          </a:prstGeom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14 Marco"/>
          <p:cNvSpPr/>
          <p:nvPr/>
        </p:nvSpPr>
        <p:spPr>
          <a:xfrm>
            <a:off x="3952216" y="1905000"/>
            <a:ext cx="5039384" cy="4133499"/>
          </a:xfrm>
          <a:prstGeom prst="frame">
            <a:avLst>
              <a:gd name="adj1" fmla="val 0"/>
            </a:avLst>
          </a:prstGeom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1445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53 CuadroTexto"/>
          <p:cNvSpPr txBox="1"/>
          <p:nvPr/>
        </p:nvSpPr>
        <p:spPr>
          <a:xfrm>
            <a:off x="15761" y="14738"/>
            <a:ext cx="9102843" cy="830900"/>
          </a:xfrm>
          <a:prstGeom prst="rect">
            <a:avLst/>
          </a:prstGeom>
          <a:noFill/>
          <a:ln w="9525">
            <a:solidFill>
              <a:srgbClr val="BBE0E3"/>
            </a:solidFill>
            <a:miter lim="800000"/>
            <a:headEnd/>
            <a:tailEnd/>
          </a:ln>
        </p:spPr>
        <p:txBody>
          <a:bodyPr wrap="square" lIns="91340" tIns="45672" rIns="91340" bIns="45672">
            <a:spAutoFit/>
          </a:bodyPr>
          <a:lstStyle>
            <a:defPPr>
              <a:defRPr lang="en-GB"/>
            </a:defPPr>
            <a:lvl1pPr fontAlgn="auto">
              <a:spcBef>
                <a:spcPts val="0"/>
              </a:spcBef>
              <a:spcAft>
                <a:spcPts val="0"/>
              </a:spcAft>
              <a:buFontTx/>
              <a:buNone/>
              <a:defRPr sz="2400" kern="0">
                <a:solidFill>
                  <a:srgbClr val="FFFFFF"/>
                </a:solidFill>
                <a:latin typeface="Comic Sans MS" pitchFamily="66" charset="0"/>
              </a:defRPr>
            </a:lvl1pPr>
          </a:lstStyle>
          <a:p>
            <a:pPr algn="ctr"/>
            <a:r>
              <a:rPr lang="en-US" dirty="0">
                <a:solidFill>
                  <a:schemeClr val="tx1"/>
                </a:solidFill>
                <a:latin typeface="+mn-lt"/>
              </a:rPr>
              <a:t>The recognition of a proper </a:t>
            </a:r>
            <a:r>
              <a:rPr lang="en-US" dirty="0" smtClean="0">
                <a:solidFill>
                  <a:schemeClr val="tx1"/>
                </a:solidFill>
                <a:latin typeface="+mn-lt"/>
              </a:rPr>
              <a:t>UGUA </a:t>
            </a:r>
            <a:r>
              <a:rPr lang="en-US" dirty="0">
                <a:solidFill>
                  <a:schemeClr val="tx1"/>
                </a:solidFill>
                <a:latin typeface="+mn-lt"/>
              </a:rPr>
              <a:t>motif by </a:t>
            </a:r>
            <a:r>
              <a:rPr lang="en-US" dirty="0" smtClean="0">
                <a:solidFill>
                  <a:schemeClr val="tx1"/>
                </a:solidFill>
                <a:latin typeface="+mn-lt"/>
              </a:rPr>
              <a:t>Rbp35 is </a:t>
            </a:r>
            <a:r>
              <a:rPr lang="en-US" dirty="0">
                <a:solidFill>
                  <a:schemeClr val="tx1"/>
                </a:solidFill>
                <a:latin typeface="+mn-lt"/>
              </a:rPr>
              <a:t>essential for the cleavage reaction. </a:t>
            </a:r>
          </a:p>
        </p:txBody>
      </p:sp>
      <p:sp>
        <p:nvSpPr>
          <p:cNvPr id="58" name="57 Rectángulo redondeado"/>
          <p:cNvSpPr/>
          <p:nvPr/>
        </p:nvSpPr>
        <p:spPr>
          <a:xfrm>
            <a:off x="179512" y="1512342"/>
            <a:ext cx="4176464" cy="2070125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40" tIns="45672" rIns="91340" bIns="45672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en-US" sz="1800" b="0">
              <a:solidFill>
                <a:prstClr val="white"/>
              </a:solidFill>
            </a:endParaRPr>
          </a:p>
        </p:txBody>
      </p:sp>
      <p:grpSp>
        <p:nvGrpSpPr>
          <p:cNvPr id="59" name="6 Grupo"/>
          <p:cNvGrpSpPr/>
          <p:nvPr/>
        </p:nvGrpSpPr>
        <p:grpSpPr>
          <a:xfrm>
            <a:off x="383831" y="1771385"/>
            <a:ext cx="3790615" cy="1441085"/>
            <a:chOff x="722686" y="2641250"/>
            <a:chExt cx="3790614" cy="1441086"/>
          </a:xfrm>
        </p:grpSpPr>
        <p:sp>
          <p:nvSpPr>
            <p:cNvPr id="68" name="67 Forma libre"/>
            <p:cNvSpPr/>
            <p:nvPr/>
          </p:nvSpPr>
          <p:spPr>
            <a:xfrm rot="10253461">
              <a:off x="1038687" y="2867487"/>
              <a:ext cx="3036865" cy="868249"/>
            </a:xfrm>
            <a:custGeom>
              <a:avLst/>
              <a:gdLst>
                <a:gd name="connsiteX0" fmla="*/ 0 w 3036865"/>
                <a:gd name="connsiteY0" fmla="*/ 0 h 868249"/>
                <a:gd name="connsiteX1" fmla="*/ 1944210 w 3036865"/>
                <a:gd name="connsiteY1" fmla="*/ 861134 h 868249"/>
                <a:gd name="connsiteX2" fmla="*/ 1988598 w 3036865"/>
                <a:gd name="connsiteY2" fmla="*/ 390618 h 868249"/>
                <a:gd name="connsiteX3" fmla="*/ 2645546 w 3036865"/>
                <a:gd name="connsiteY3" fmla="*/ 44389 h 868249"/>
                <a:gd name="connsiteX4" fmla="*/ 3009530 w 3036865"/>
                <a:gd name="connsiteY4" fmla="*/ 754602 h 868249"/>
                <a:gd name="connsiteX5" fmla="*/ 2982897 w 3036865"/>
                <a:gd name="connsiteY5" fmla="*/ 790113 h 868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36865" h="868249">
                  <a:moveTo>
                    <a:pt x="0" y="0"/>
                  </a:moveTo>
                  <a:cubicBezTo>
                    <a:pt x="806388" y="398015"/>
                    <a:pt x="1612777" y="796031"/>
                    <a:pt x="1944210" y="861134"/>
                  </a:cubicBezTo>
                  <a:cubicBezTo>
                    <a:pt x="2275643" y="926237"/>
                    <a:pt x="1871709" y="526742"/>
                    <a:pt x="1988598" y="390618"/>
                  </a:cubicBezTo>
                  <a:cubicBezTo>
                    <a:pt x="2105487" y="254494"/>
                    <a:pt x="2475391" y="-16275"/>
                    <a:pt x="2645546" y="44389"/>
                  </a:cubicBezTo>
                  <a:cubicBezTo>
                    <a:pt x="2815701" y="105053"/>
                    <a:pt x="2953305" y="630315"/>
                    <a:pt x="3009530" y="754602"/>
                  </a:cubicBezTo>
                  <a:cubicBezTo>
                    <a:pt x="3065755" y="878889"/>
                    <a:pt x="3024326" y="834501"/>
                    <a:pt x="2982897" y="790113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en-US" sz="1800" b="0">
                <a:solidFill>
                  <a:prstClr val="white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9" name="68 CuadroTexto"/>
            <p:cNvSpPr txBox="1"/>
            <p:nvPr/>
          </p:nvSpPr>
          <p:spPr>
            <a:xfrm>
              <a:off x="3411716" y="3774559"/>
              <a:ext cx="110158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sz="1400" b="0" dirty="0">
                  <a:solidFill>
                    <a:prstClr val="black"/>
                  </a:solidFill>
                  <a:latin typeface="Arial" pitchFamily="34" charset="0"/>
                  <a:cs typeface="Arial" pitchFamily="34" charset="0"/>
                </a:rPr>
                <a:t>Poly(A) site</a:t>
              </a:r>
            </a:p>
          </p:txBody>
        </p:sp>
        <p:sp>
          <p:nvSpPr>
            <p:cNvPr id="70" name="69 CuadroTexto"/>
            <p:cNvSpPr txBox="1"/>
            <p:nvPr/>
          </p:nvSpPr>
          <p:spPr>
            <a:xfrm rot="915438">
              <a:off x="2670371" y="3048353"/>
              <a:ext cx="713657" cy="307777"/>
            </a:xfrm>
            <a:prstGeom prst="rect">
              <a:avLst/>
            </a:prstGeom>
            <a:ln w="31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sz="1400" dirty="0">
                  <a:solidFill>
                    <a:prstClr val="black"/>
                  </a:solidFill>
                  <a:latin typeface="Arial" pitchFamily="34" charset="0"/>
                  <a:cs typeface="Arial" pitchFamily="34" charset="0"/>
                </a:rPr>
                <a:t>UGUA</a:t>
              </a:r>
            </a:p>
          </p:txBody>
        </p:sp>
        <p:sp>
          <p:nvSpPr>
            <p:cNvPr id="71" name="70 CuadroTexto"/>
            <p:cNvSpPr txBox="1"/>
            <p:nvPr/>
          </p:nvSpPr>
          <p:spPr>
            <a:xfrm rot="827881">
              <a:off x="3046159" y="3367500"/>
              <a:ext cx="40588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sz="1200" b="0" dirty="0">
                  <a:solidFill>
                    <a:prstClr val="black"/>
                  </a:solidFill>
                  <a:latin typeface="Arial" pitchFamily="34" charset="0"/>
                  <a:cs typeface="Arial" pitchFamily="34" charset="0"/>
                </a:rPr>
                <a:t>-45</a:t>
              </a:r>
            </a:p>
          </p:txBody>
        </p:sp>
        <p:sp>
          <p:nvSpPr>
            <p:cNvPr id="72" name="71 Elipse"/>
            <p:cNvSpPr/>
            <p:nvPr/>
          </p:nvSpPr>
          <p:spPr>
            <a:xfrm>
              <a:off x="2650462" y="2641250"/>
              <a:ext cx="936104" cy="42771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en-US" sz="1200" b="0" dirty="0">
                <a:solidFill>
                  <a:prstClr val="white"/>
                </a:solidFill>
                <a:latin typeface="Arial" pitchFamily="34" charset="0"/>
                <a:cs typeface="Arial" pitchFamily="34" charset="0"/>
              </a:endParaRP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sz="1200" b="0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rPr>
                <a:t>Rbp35/CFI25</a:t>
              </a:r>
              <a:endParaRPr lang="en-US" b="0" dirty="0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endParaRP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en-US" sz="1200" b="0" dirty="0">
                <a:solidFill>
                  <a:prstClr val="white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73" name="72 CuadroTexto"/>
            <p:cNvSpPr txBox="1"/>
            <p:nvPr/>
          </p:nvSpPr>
          <p:spPr>
            <a:xfrm>
              <a:off x="722686" y="2894464"/>
              <a:ext cx="3241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sz="1400" b="0" dirty="0">
                  <a:solidFill>
                    <a:prstClr val="black"/>
                  </a:solidFill>
                  <a:latin typeface="Arial" pitchFamily="34" charset="0"/>
                  <a:cs typeface="Arial" pitchFamily="34" charset="0"/>
                </a:rPr>
                <a:t>5’</a:t>
              </a:r>
            </a:p>
          </p:txBody>
        </p:sp>
        <p:sp>
          <p:nvSpPr>
            <p:cNvPr id="78" name="77 CuadroTexto"/>
            <p:cNvSpPr txBox="1"/>
            <p:nvPr/>
          </p:nvSpPr>
          <p:spPr>
            <a:xfrm>
              <a:off x="4067944" y="3368025"/>
              <a:ext cx="3241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sz="1400" b="0" dirty="0">
                  <a:solidFill>
                    <a:prstClr val="black"/>
                  </a:solidFill>
                  <a:latin typeface="Arial" pitchFamily="34" charset="0"/>
                  <a:cs typeface="Arial" pitchFamily="34" charset="0"/>
                </a:rPr>
                <a:t>3’</a:t>
              </a:r>
            </a:p>
          </p:txBody>
        </p:sp>
      </p:grpSp>
      <p:sp>
        <p:nvSpPr>
          <p:cNvPr id="79" name="78 CuadroTexto"/>
          <p:cNvSpPr txBox="1"/>
          <p:nvPr/>
        </p:nvSpPr>
        <p:spPr>
          <a:xfrm>
            <a:off x="422744" y="1143000"/>
            <a:ext cx="3566159" cy="369235"/>
          </a:xfrm>
          <a:prstGeom prst="rect">
            <a:avLst/>
          </a:prstGeom>
          <a:noFill/>
        </p:spPr>
        <p:txBody>
          <a:bodyPr wrap="none" lIns="91340" tIns="45672" rIns="91340" bIns="45672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800" dirty="0">
                <a:solidFill>
                  <a:prstClr val="black"/>
                </a:solidFill>
                <a:latin typeface="Calibri"/>
              </a:rPr>
              <a:t>Wild type </a:t>
            </a:r>
            <a:r>
              <a:rPr lang="en-US" sz="1800" dirty="0" smtClean="0">
                <a:solidFill>
                  <a:prstClr val="black"/>
                </a:solidFill>
                <a:latin typeface="Calibri"/>
              </a:rPr>
              <a:t>strain (common situation)</a:t>
            </a:r>
            <a:endParaRPr lang="en-US" sz="18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0" name="79 Elipse"/>
          <p:cNvSpPr/>
          <p:nvPr/>
        </p:nvSpPr>
        <p:spPr>
          <a:xfrm>
            <a:off x="598647" y="2230055"/>
            <a:ext cx="162064" cy="128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40" tIns="45672" rIns="91340" bIns="45672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en-US" sz="1800" b="0">
              <a:solidFill>
                <a:prstClr val="white"/>
              </a:solidFill>
            </a:endParaRPr>
          </a:p>
        </p:txBody>
      </p:sp>
      <p:cxnSp>
        <p:nvCxnSpPr>
          <p:cNvPr id="81" name="Straight Connector 74"/>
          <p:cNvCxnSpPr/>
          <p:nvPr/>
        </p:nvCxnSpPr>
        <p:spPr>
          <a:xfrm flipV="1">
            <a:off x="3429000" y="2286000"/>
            <a:ext cx="246353" cy="637147"/>
          </a:xfrm>
          <a:prstGeom prst="line">
            <a:avLst/>
          </a:prstGeom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2" name="Picture 3" descr="C:\Users\Usuario\AppData\Local\Microsoft\Windows\Temporary Internet Files\Content.IE5\BRC3PDW5\MC900325662[1].wm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412031">
            <a:off x="3340493" y="2342848"/>
            <a:ext cx="441872" cy="494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3" name="7 Rectángulo redondeado"/>
          <p:cNvSpPr/>
          <p:nvPr/>
        </p:nvSpPr>
        <p:spPr>
          <a:xfrm>
            <a:off x="4891336" y="1511275"/>
            <a:ext cx="4176464" cy="2070125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40" tIns="45672" rIns="91340" bIns="45672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en-US" sz="1800" b="0">
              <a:solidFill>
                <a:prstClr val="white"/>
              </a:solidFill>
            </a:endParaRPr>
          </a:p>
        </p:txBody>
      </p:sp>
      <p:grpSp>
        <p:nvGrpSpPr>
          <p:cNvPr id="84" name="6 Grupo"/>
          <p:cNvGrpSpPr/>
          <p:nvPr/>
        </p:nvGrpSpPr>
        <p:grpSpPr>
          <a:xfrm>
            <a:off x="5095655" y="1770317"/>
            <a:ext cx="3669387" cy="1094485"/>
            <a:chOff x="722686" y="2641250"/>
            <a:chExt cx="3669386" cy="1094486"/>
          </a:xfrm>
        </p:grpSpPr>
        <p:sp>
          <p:nvSpPr>
            <p:cNvPr id="85" name="3 Forma libre"/>
            <p:cNvSpPr/>
            <p:nvPr/>
          </p:nvSpPr>
          <p:spPr>
            <a:xfrm rot="10253461">
              <a:off x="1038687" y="2867487"/>
              <a:ext cx="3036865" cy="868249"/>
            </a:xfrm>
            <a:custGeom>
              <a:avLst/>
              <a:gdLst>
                <a:gd name="connsiteX0" fmla="*/ 0 w 3036865"/>
                <a:gd name="connsiteY0" fmla="*/ 0 h 868249"/>
                <a:gd name="connsiteX1" fmla="*/ 1944210 w 3036865"/>
                <a:gd name="connsiteY1" fmla="*/ 861134 h 868249"/>
                <a:gd name="connsiteX2" fmla="*/ 1988598 w 3036865"/>
                <a:gd name="connsiteY2" fmla="*/ 390618 h 868249"/>
                <a:gd name="connsiteX3" fmla="*/ 2645546 w 3036865"/>
                <a:gd name="connsiteY3" fmla="*/ 44389 h 868249"/>
                <a:gd name="connsiteX4" fmla="*/ 3009530 w 3036865"/>
                <a:gd name="connsiteY4" fmla="*/ 754602 h 868249"/>
                <a:gd name="connsiteX5" fmla="*/ 2982897 w 3036865"/>
                <a:gd name="connsiteY5" fmla="*/ 790113 h 868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36865" h="868249">
                  <a:moveTo>
                    <a:pt x="0" y="0"/>
                  </a:moveTo>
                  <a:cubicBezTo>
                    <a:pt x="806388" y="398015"/>
                    <a:pt x="1612777" y="796031"/>
                    <a:pt x="1944210" y="861134"/>
                  </a:cubicBezTo>
                  <a:cubicBezTo>
                    <a:pt x="2275643" y="926237"/>
                    <a:pt x="1871709" y="526742"/>
                    <a:pt x="1988598" y="390618"/>
                  </a:cubicBezTo>
                  <a:cubicBezTo>
                    <a:pt x="2105487" y="254494"/>
                    <a:pt x="2475391" y="-16275"/>
                    <a:pt x="2645546" y="44389"/>
                  </a:cubicBezTo>
                  <a:cubicBezTo>
                    <a:pt x="2815701" y="105053"/>
                    <a:pt x="2953305" y="630315"/>
                    <a:pt x="3009530" y="754602"/>
                  </a:cubicBezTo>
                  <a:cubicBezTo>
                    <a:pt x="3065755" y="878889"/>
                    <a:pt x="3024326" y="834501"/>
                    <a:pt x="2982897" y="790113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en-US" sz="1800" b="0">
                <a:solidFill>
                  <a:prstClr val="white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86" name="19 CuadroTexto"/>
            <p:cNvSpPr txBox="1"/>
            <p:nvPr/>
          </p:nvSpPr>
          <p:spPr>
            <a:xfrm rot="915438">
              <a:off x="2670371" y="3048353"/>
              <a:ext cx="713657" cy="307777"/>
            </a:xfrm>
            <a:prstGeom prst="rect">
              <a:avLst/>
            </a:prstGeom>
            <a:ln w="31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sz="1400" dirty="0">
                  <a:solidFill>
                    <a:prstClr val="black"/>
                  </a:solidFill>
                  <a:latin typeface="Arial" pitchFamily="34" charset="0"/>
                  <a:cs typeface="Arial" pitchFamily="34" charset="0"/>
                </a:rPr>
                <a:t>UGUA</a:t>
              </a:r>
            </a:p>
          </p:txBody>
        </p:sp>
        <p:sp>
          <p:nvSpPr>
            <p:cNvPr id="87" name="24 CuadroTexto"/>
            <p:cNvSpPr txBox="1"/>
            <p:nvPr/>
          </p:nvSpPr>
          <p:spPr>
            <a:xfrm rot="827881">
              <a:off x="3046159" y="3367500"/>
              <a:ext cx="40588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sz="1200" b="0" dirty="0">
                  <a:solidFill>
                    <a:prstClr val="black"/>
                  </a:solidFill>
                  <a:latin typeface="Arial" pitchFamily="34" charset="0"/>
                  <a:cs typeface="Arial" pitchFamily="34" charset="0"/>
                </a:rPr>
                <a:t>-45</a:t>
              </a:r>
            </a:p>
          </p:txBody>
        </p:sp>
        <p:sp>
          <p:nvSpPr>
            <p:cNvPr id="88" name="5 Elipse"/>
            <p:cNvSpPr/>
            <p:nvPr/>
          </p:nvSpPr>
          <p:spPr>
            <a:xfrm>
              <a:off x="2650462" y="2641250"/>
              <a:ext cx="936104" cy="42771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en-US" sz="1200" b="0" dirty="0">
                <a:solidFill>
                  <a:prstClr val="white"/>
                </a:solidFill>
                <a:latin typeface="Arial" pitchFamily="34" charset="0"/>
                <a:cs typeface="Arial" pitchFamily="34" charset="0"/>
              </a:endParaRP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sz="1200" b="0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rPr>
                <a:t>Rbp35/CFI25</a:t>
              </a:r>
              <a:endParaRPr lang="en-US" b="0" dirty="0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endParaRP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en-US" sz="1200" b="0" dirty="0">
                <a:solidFill>
                  <a:prstClr val="white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89" name="56 CuadroTexto"/>
            <p:cNvSpPr txBox="1"/>
            <p:nvPr/>
          </p:nvSpPr>
          <p:spPr>
            <a:xfrm>
              <a:off x="722686" y="2894464"/>
              <a:ext cx="3241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sz="1400" b="0" dirty="0">
                  <a:solidFill>
                    <a:prstClr val="black"/>
                  </a:solidFill>
                  <a:latin typeface="Arial" pitchFamily="34" charset="0"/>
                  <a:cs typeface="Arial" pitchFamily="34" charset="0"/>
                </a:rPr>
                <a:t>5’</a:t>
              </a:r>
            </a:p>
          </p:txBody>
        </p:sp>
        <p:sp>
          <p:nvSpPr>
            <p:cNvPr id="90" name="62 CuadroTexto"/>
            <p:cNvSpPr txBox="1"/>
            <p:nvPr/>
          </p:nvSpPr>
          <p:spPr>
            <a:xfrm>
              <a:off x="4067944" y="3368025"/>
              <a:ext cx="3241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sz="1400" b="0" dirty="0">
                  <a:solidFill>
                    <a:prstClr val="black"/>
                  </a:solidFill>
                  <a:latin typeface="Arial" pitchFamily="34" charset="0"/>
                  <a:cs typeface="Arial" pitchFamily="34" charset="0"/>
                </a:rPr>
                <a:t>3’</a:t>
              </a:r>
            </a:p>
          </p:txBody>
        </p:sp>
      </p:grpSp>
      <p:sp>
        <p:nvSpPr>
          <p:cNvPr id="91" name="1 CuadroTexto"/>
          <p:cNvSpPr txBox="1"/>
          <p:nvPr/>
        </p:nvSpPr>
        <p:spPr>
          <a:xfrm>
            <a:off x="5134568" y="1141933"/>
            <a:ext cx="3983902" cy="369235"/>
          </a:xfrm>
          <a:prstGeom prst="rect">
            <a:avLst/>
          </a:prstGeom>
          <a:noFill/>
        </p:spPr>
        <p:txBody>
          <a:bodyPr wrap="none" lIns="91340" tIns="45672" rIns="91340" bIns="45672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800" dirty="0">
                <a:solidFill>
                  <a:prstClr val="black"/>
                </a:solidFill>
                <a:latin typeface="Calibri"/>
              </a:rPr>
              <a:t>Wild type </a:t>
            </a:r>
            <a:r>
              <a:rPr lang="en-US" sz="1800" dirty="0" smtClean="0">
                <a:solidFill>
                  <a:prstClr val="black"/>
                </a:solidFill>
                <a:latin typeface="Calibri"/>
              </a:rPr>
              <a:t>strain (alternative poly(A) site)</a:t>
            </a:r>
            <a:endParaRPr lang="en-US" sz="18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2" name="10 Elipse"/>
          <p:cNvSpPr/>
          <p:nvPr/>
        </p:nvSpPr>
        <p:spPr>
          <a:xfrm>
            <a:off x="5310471" y="2228988"/>
            <a:ext cx="162064" cy="128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40" tIns="45672" rIns="91340" bIns="45672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en-US" sz="1800" b="0">
              <a:solidFill>
                <a:prstClr val="white"/>
              </a:solidFill>
            </a:endParaRPr>
          </a:p>
        </p:txBody>
      </p:sp>
      <p:cxnSp>
        <p:nvCxnSpPr>
          <p:cNvPr id="93" name="25 Conector recto de flecha"/>
          <p:cNvCxnSpPr>
            <a:stCxn id="94" idx="0"/>
          </p:cNvCxnSpPr>
          <p:nvPr/>
        </p:nvCxnSpPr>
        <p:spPr>
          <a:xfrm flipV="1">
            <a:off x="7709045" y="2923147"/>
            <a:ext cx="143140" cy="107147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8 CuadroTexto"/>
          <p:cNvSpPr txBox="1"/>
          <p:nvPr/>
        </p:nvSpPr>
        <p:spPr>
          <a:xfrm>
            <a:off x="6883690" y="3994617"/>
            <a:ext cx="1650710" cy="7386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400" b="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Poly(A) </a:t>
            </a:r>
            <a:r>
              <a:rPr lang="en-US" sz="1400" b="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site “occluded” by RBP35</a:t>
            </a:r>
            <a:endParaRPr lang="en-US" sz="1400" b="0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95" name="Straight Connector 74"/>
          <p:cNvCxnSpPr/>
          <p:nvPr/>
        </p:nvCxnSpPr>
        <p:spPr>
          <a:xfrm flipV="1">
            <a:off x="7874083" y="2252917"/>
            <a:ext cx="203117" cy="56648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74"/>
          <p:cNvCxnSpPr/>
          <p:nvPr/>
        </p:nvCxnSpPr>
        <p:spPr>
          <a:xfrm flipV="1">
            <a:off x="8171380" y="2284530"/>
            <a:ext cx="246353" cy="637147"/>
          </a:xfrm>
          <a:prstGeom prst="line">
            <a:avLst/>
          </a:prstGeom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7" name="Picture 3" descr="C:\Users\Usuario\AppData\Local\Microsoft\Windows\Temporary Internet Files\Content.IE5\BRC3PDW5\MC900325662[1].wm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412031">
            <a:off x="8082873" y="2341378"/>
            <a:ext cx="441872" cy="494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3614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7 Rectángulo redondeado"/>
          <p:cNvSpPr/>
          <p:nvPr/>
        </p:nvSpPr>
        <p:spPr>
          <a:xfrm>
            <a:off x="179512" y="1512342"/>
            <a:ext cx="4176464" cy="2070125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40" tIns="45672" rIns="91340" bIns="45672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en-US" sz="1800" b="0">
              <a:solidFill>
                <a:prstClr val="white"/>
              </a:solidFill>
            </a:endParaRPr>
          </a:p>
        </p:txBody>
      </p:sp>
      <p:sp>
        <p:nvSpPr>
          <p:cNvPr id="54" name="53 CuadroTexto"/>
          <p:cNvSpPr txBox="1"/>
          <p:nvPr/>
        </p:nvSpPr>
        <p:spPr>
          <a:xfrm>
            <a:off x="15761" y="14738"/>
            <a:ext cx="9102843" cy="830900"/>
          </a:xfrm>
          <a:prstGeom prst="rect">
            <a:avLst/>
          </a:prstGeom>
          <a:noFill/>
          <a:ln w="9525">
            <a:solidFill>
              <a:srgbClr val="BBE0E3"/>
            </a:solidFill>
            <a:miter lim="800000"/>
            <a:headEnd/>
            <a:tailEnd/>
          </a:ln>
        </p:spPr>
        <p:txBody>
          <a:bodyPr wrap="square" lIns="91340" tIns="45672" rIns="91340" bIns="45672">
            <a:spAutoFit/>
          </a:bodyPr>
          <a:lstStyle>
            <a:defPPr>
              <a:defRPr lang="en-GB"/>
            </a:defPPr>
            <a:lvl1pPr fontAlgn="auto">
              <a:spcBef>
                <a:spcPts val="0"/>
              </a:spcBef>
              <a:spcAft>
                <a:spcPts val="0"/>
              </a:spcAft>
              <a:buFontTx/>
              <a:buNone/>
              <a:defRPr sz="2400" kern="0">
                <a:solidFill>
                  <a:srgbClr val="FFFFFF"/>
                </a:solidFill>
                <a:latin typeface="Comic Sans MS" pitchFamily="66" charset="0"/>
              </a:defRPr>
            </a:lvl1pPr>
          </a:lstStyle>
          <a:p>
            <a:pPr algn="ctr"/>
            <a:r>
              <a:rPr lang="en-US" dirty="0">
                <a:solidFill>
                  <a:schemeClr val="tx1"/>
                </a:solidFill>
                <a:latin typeface="+mn-lt"/>
              </a:rPr>
              <a:t>The recognition of a proper </a:t>
            </a:r>
            <a:r>
              <a:rPr lang="en-US" dirty="0" smtClean="0">
                <a:solidFill>
                  <a:schemeClr val="tx1"/>
                </a:solidFill>
                <a:latin typeface="+mn-lt"/>
              </a:rPr>
              <a:t>UGUA </a:t>
            </a:r>
            <a:r>
              <a:rPr lang="en-US" dirty="0">
                <a:solidFill>
                  <a:schemeClr val="tx1"/>
                </a:solidFill>
                <a:latin typeface="+mn-lt"/>
              </a:rPr>
              <a:t>motif by </a:t>
            </a:r>
            <a:r>
              <a:rPr lang="en-US" dirty="0" smtClean="0">
                <a:solidFill>
                  <a:schemeClr val="tx1"/>
                </a:solidFill>
                <a:latin typeface="+mn-lt"/>
              </a:rPr>
              <a:t>Rbp35 is </a:t>
            </a:r>
            <a:r>
              <a:rPr lang="en-US" dirty="0">
                <a:solidFill>
                  <a:schemeClr val="tx1"/>
                </a:solidFill>
                <a:latin typeface="+mn-lt"/>
              </a:rPr>
              <a:t>essential for the cleavage reaction. </a:t>
            </a:r>
          </a:p>
        </p:txBody>
      </p:sp>
      <p:grpSp>
        <p:nvGrpSpPr>
          <p:cNvPr id="3" name="6 Grupo"/>
          <p:cNvGrpSpPr/>
          <p:nvPr/>
        </p:nvGrpSpPr>
        <p:grpSpPr>
          <a:xfrm>
            <a:off x="383831" y="1771385"/>
            <a:ext cx="3790615" cy="1441085"/>
            <a:chOff x="722686" y="2641250"/>
            <a:chExt cx="3790614" cy="1441086"/>
          </a:xfrm>
        </p:grpSpPr>
        <p:sp>
          <p:nvSpPr>
            <p:cNvPr id="4" name="3 Forma libre"/>
            <p:cNvSpPr/>
            <p:nvPr/>
          </p:nvSpPr>
          <p:spPr>
            <a:xfrm rot="10253461">
              <a:off x="1038687" y="2867487"/>
              <a:ext cx="3036865" cy="868249"/>
            </a:xfrm>
            <a:custGeom>
              <a:avLst/>
              <a:gdLst>
                <a:gd name="connsiteX0" fmla="*/ 0 w 3036865"/>
                <a:gd name="connsiteY0" fmla="*/ 0 h 868249"/>
                <a:gd name="connsiteX1" fmla="*/ 1944210 w 3036865"/>
                <a:gd name="connsiteY1" fmla="*/ 861134 h 868249"/>
                <a:gd name="connsiteX2" fmla="*/ 1988598 w 3036865"/>
                <a:gd name="connsiteY2" fmla="*/ 390618 h 868249"/>
                <a:gd name="connsiteX3" fmla="*/ 2645546 w 3036865"/>
                <a:gd name="connsiteY3" fmla="*/ 44389 h 868249"/>
                <a:gd name="connsiteX4" fmla="*/ 3009530 w 3036865"/>
                <a:gd name="connsiteY4" fmla="*/ 754602 h 868249"/>
                <a:gd name="connsiteX5" fmla="*/ 2982897 w 3036865"/>
                <a:gd name="connsiteY5" fmla="*/ 790113 h 868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36865" h="868249">
                  <a:moveTo>
                    <a:pt x="0" y="0"/>
                  </a:moveTo>
                  <a:cubicBezTo>
                    <a:pt x="806388" y="398015"/>
                    <a:pt x="1612777" y="796031"/>
                    <a:pt x="1944210" y="861134"/>
                  </a:cubicBezTo>
                  <a:cubicBezTo>
                    <a:pt x="2275643" y="926237"/>
                    <a:pt x="1871709" y="526742"/>
                    <a:pt x="1988598" y="390618"/>
                  </a:cubicBezTo>
                  <a:cubicBezTo>
                    <a:pt x="2105487" y="254494"/>
                    <a:pt x="2475391" y="-16275"/>
                    <a:pt x="2645546" y="44389"/>
                  </a:cubicBezTo>
                  <a:cubicBezTo>
                    <a:pt x="2815701" y="105053"/>
                    <a:pt x="2953305" y="630315"/>
                    <a:pt x="3009530" y="754602"/>
                  </a:cubicBezTo>
                  <a:cubicBezTo>
                    <a:pt x="3065755" y="878889"/>
                    <a:pt x="3024326" y="834501"/>
                    <a:pt x="2982897" y="790113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en-US" sz="1800" b="0">
                <a:solidFill>
                  <a:prstClr val="white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9" name="8 CuadroTexto"/>
            <p:cNvSpPr txBox="1"/>
            <p:nvPr/>
          </p:nvSpPr>
          <p:spPr>
            <a:xfrm>
              <a:off x="3411716" y="3774559"/>
              <a:ext cx="110158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sz="1400" b="0" dirty="0">
                  <a:solidFill>
                    <a:prstClr val="black"/>
                  </a:solidFill>
                  <a:latin typeface="Arial" pitchFamily="34" charset="0"/>
                  <a:cs typeface="Arial" pitchFamily="34" charset="0"/>
                </a:rPr>
                <a:t>Poly(A) site</a:t>
              </a:r>
            </a:p>
          </p:txBody>
        </p:sp>
        <p:sp>
          <p:nvSpPr>
            <p:cNvPr id="20" name="19 CuadroTexto"/>
            <p:cNvSpPr txBox="1"/>
            <p:nvPr/>
          </p:nvSpPr>
          <p:spPr>
            <a:xfrm rot="915438">
              <a:off x="2670371" y="3048353"/>
              <a:ext cx="713657" cy="307777"/>
            </a:xfrm>
            <a:prstGeom prst="rect">
              <a:avLst/>
            </a:prstGeom>
            <a:ln w="31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sz="1400" dirty="0">
                  <a:solidFill>
                    <a:prstClr val="black"/>
                  </a:solidFill>
                  <a:latin typeface="Arial" pitchFamily="34" charset="0"/>
                  <a:cs typeface="Arial" pitchFamily="34" charset="0"/>
                </a:rPr>
                <a:t>UGUA</a:t>
              </a:r>
            </a:p>
          </p:txBody>
        </p:sp>
        <p:sp>
          <p:nvSpPr>
            <p:cNvPr id="25" name="24 CuadroTexto"/>
            <p:cNvSpPr txBox="1"/>
            <p:nvPr/>
          </p:nvSpPr>
          <p:spPr>
            <a:xfrm rot="827881">
              <a:off x="3046159" y="3367500"/>
              <a:ext cx="40588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sz="1200" b="0" dirty="0">
                  <a:solidFill>
                    <a:prstClr val="black"/>
                  </a:solidFill>
                  <a:latin typeface="Arial" pitchFamily="34" charset="0"/>
                  <a:cs typeface="Arial" pitchFamily="34" charset="0"/>
                </a:rPr>
                <a:t>-45</a:t>
              </a:r>
            </a:p>
          </p:txBody>
        </p:sp>
        <p:sp>
          <p:nvSpPr>
            <p:cNvPr id="6" name="5 Elipse"/>
            <p:cNvSpPr/>
            <p:nvPr/>
          </p:nvSpPr>
          <p:spPr>
            <a:xfrm>
              <a:off x="2650462" y="2641250"/>
              <a:ext cx="936104" cy="42771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en-US" sz="1200" b="0" dirty="0">
                <a:solidFill>
                  <a:prstClr val="white"/>
                </a:solidFill>
                <a:latin typeface="Arial" pitchFamily="34" charset="0"/>
                <a:cs typeface="Arial" pitchFamily="34" charset="0"/>
              </a:endParaRP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sz="1200" b="0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rPr>
                <a:t>Rbp35/CFI25</a:t>
              </a:r>
              <a:endParaRPr lang="en-US" b="0" dirty="0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endParaRP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en-US" sz="1200" b="0" dirty="0">
                <a:solidFill>
                  <a:prstClr val="white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7" name="56 CuadroTexto"/>
            <p:cNvSpPr txBox="1"/>
            <p:nvPr/>
          </p:nvSpPr>
          <p:spPr>
            <a:xfrm>
              <a:off x="722686" y="2894464"/>
              <a:ext cx="3241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sz="1400" b="0" dirty="0">
                  <a:solidFill>
                    <a:prstClr val="black"/>
                  </a:solidFill>
                  <a:latin typeface="Arial" pitchFamily="34" charset="0"/>
                  <a:cs typeface="Arial" pitchFamily="34" charset="0"/>
                </a:rPr>
                <a:t>5’</a:t>
              </a:r>
            </a:p>
          </p:txBody>
        </p:sp>
        <p:sp>
          <p:nvSpPr>
            <p:cNvPr id="63" name="62 CuadroTexto"/>
            <p:cNvSpPr txBox="1"/>
            <p:nvPr/>
          </p:nvSpPr>
          <p:spPr>
            <a:xfrm>
              <a:off x="4067944" y="3368025"/>
              <a:ext cx="3241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sz="1400" b="0" dirty="0">
                  <a:solidFill>
                    <a:prstClr val="black"/>
                  </a:solidFill>
                  <a:latin typeface="Arial" pitchFamily="34" charset="0"/>
                  <a:cs typeface="Arial" pitchFamily="34" charset="0"/>
                </a:rPr>
                <a:t>3’</a:t>
              </a:r>
            </a:p>
          </p:txBody>
        </p:sp>
      </p:grpSp>
      <p:sp>
        <p:nvSpPr>
          <p:cNvPr id="2" name="1 CuadroTexto"/>
          <p:cNvSpPr txBox="1"/>
          <p:nvPr/>
        </p:nvSpPr>
        <p:spPr>
          <a:xfrm>
            <a:off x="422744" y="1143000"/>
            <a:ext cx="3566159" cy="369235"/>
          </a:xfrm>
          <a:prstGeom prst="rect">
            <a:avLst/>
          </a:prstGeom>
          <a:noFill/>
        </p:spPr>
        <p:txBody>
          <a:bodyPr wrap="none" lIns="91340" tIns="45672" rIns="91340" bIns="45672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800" dirty="0">
                <a:solidFill>
                  <a:prstClr val="black"/>
                </a:solidFill>
                <a:latin typeface="Calibri"/>
              </a:rPr>
              <a:t>Wild type </a:t>
            </a:r>
            <a:r>
              <a:rPr lang="en-US" sz="1800" dirty="0" smtClean="0">
                <a:solidFill>
                  <a:prstClr val="black"/>
                </a:solidFill>
                <a:latin typeface="Calibri"/>
              </a:rPr>
              <a:t>strain (common situation)</a:t>
            </a:r>
            <a:endParaRPr lang="en-US" sz="18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10 Elipse"/>
          <p:cNvSpPr/>
          <p:nvPr/>
        </p:nvSpPr>
        <p:spPr>
          <a:xfrm>
            <a:off x="598647" y="2230055"/>
            <a:ext cx="162064" cy="128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40" tIns="45672" rIns="91340" bIns="45672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en-US" sz="1800" b="0">
              <a:solidFill>
                <a:prstClr val="white"/>
              </a:solidFill>
            </a:endParaRPr>
          </a:p>
        </p:txBody>
      </p:sp>
      <p:sp>
        <p:nvSpPr>
          <p:cNvPr id="50" name="7 Rectángulo redondeado"/>
          <p:cNvSpPr/>
          <p:nvPr/>
        </p:nvSpPr>
        <p:spPr>
          <a:xfrm>
            <a:off x="4891336" y="1511275"/>
            <a:ext cx="4176464" cy="2070125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40" tIns="45672" rIns="91340" bIns="45672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en-US" sz="1800" b="0">
              <a:solidFill>
                <a:prstClr val="white"/>
              </a:solidFill>
            </a:endParaRPr>
          </a:p>
        </p:txBody>
      </p:sp>
      <p:grpSp>
        <p:nvGrpSpPr>
          <p:cNvPr id="52" name="6 Grupo"/>
          <p:cNvGrpSpPr/>
          <p:nvPr/>
        </p:nvGrpSpPr>
        <p:grpSpPr>
          <a:xfrm>
            <a:off x="5095655" y="1770317"/>
            <a:ext cx="3669387" cy="1094485"/>
            <a:chOff x="722686" y="2641250"/>
            <a:chExt cx="3669386" cy="1094486"/>
          </a:xfrm>
        </p:grpSpPr>
        <p:sp>
          <p:nvSpPr>
            <p:cNvPr id="55" name="3 Forma libre"/>
            <p:cNvSpPr/>
            <p:nvPr/>
          </p:nvSpPr>
          <p:spPr>
            <a:xfrm rot="10253461">
              <a:off x="1038687" y="2867487"/>
              <a:ext cx="3036865" cy="868249"/>
            </a:xfrm>
            <a:custGeom>
              <a:avLst/>
              <a:gdLst>
                <a:gd name="connsiteX0" fmla="*/ 0 w 3036865"/>
                <a:gd name="connsiteY0" fmla="*/ 0 h 868249"/>
                <a:gd name="connsiteX1" fmla="*/ 1944210 w 3036865"/>
                <a:gd name="connsiteY1" fmla="*/ 861134 h 868249"/>
                <a:gd name="connsiteX2" fmla="*/ 1988598 w 3036865"/>
                <a:gd name="connsiteY2" fmla="*/ 390618 h 868249"/>
                <a:gd name="connsiteX3" fmla="*/ 2645546 w 3036865"/>
                <a:gd name="connsiteY3" fmla="*/ 44389 h 868249"/>
                <a:gd name="connsiteX4" fmla="*/ 3009530 w 3036865"/>
                <a:gd name="connsiteY4" fmla="*/ 754602 h 868249"/>
                <a:gd name="connsiteX5" fmla="*/ 2982897 w 3036865"/>
                <a:gd name="connsiteY5" fmla="*/ 790113 h 868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36865" h="868249">
                  <a:moveTo>
                    <a:pt x="0" y="0"/>
                  </a:moveTo>
                  <a:cubicBezTo>
                    <a:pt x="806388" y="398015"/>
                    <a:pt x="1612777" y="796031"/>
                    <a:pt x="1944210" y="861134"/>
                  </a:cubicBezTo>
                  <a:cubicBezTo>
                    <a:pt x="2275643" y="926237"/>
                    <a:pt x="1871709" y="526742"/>
                    <a:pt x="1988598" y="390618"/>
                  </a:cubicBezTo>
                  <a:cubicBezTo>
                    <a:pt x="2105487" y="254494"/>
                    <a:pt x="2475391" y="-16275"/>
                    <a:pt x="2645546" y="44389"/>
                  </a:cubicBezTo>
                  <a:cubicBezTo>
                    <a:pt x="2815701" y="105053"/>
                    <a:pt x="2953305" y="630315"/>
                    <a:pt x="3009530" y="754602"/>
                  </a:cubicBezTo>
                  <a:cubicBezTo>
                    <a:pt x="3065755" y="878889"/>
                    <a:pt x="3024326" y="834501"/>
                    <a:pt x="2982897" y="790113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en-US" sz="1800" b="0">
                <a:solidFill>
                  <a:prstClr val="white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0" name="19 CuadroTexto"/>
            <p:cNvSpPr txBox="1"/>
            <p:nvPr/>
          </p:nvSpPr>
          <p:spPr>
            <a:xfrm rot="915438">
              <a:off x="2670371" y="3048353"/>
              <a:ext cx="713657" cy="307777"/>
            </a:xfrm>
            <a:prstGeom prst="rect">
              <a:avLst/>
            </a:prstGeom>
            <a:ln w="31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sz="1400" dirty="0">
                  <a:solidFill>
                    <a:prstClr val="black"/>
                  </a:solidFill>
                  <a:latin typeface="Arial" pitchFamily="34" charset="0"/>
                  <a:cs typeface="Arial" pitchFamily="34" charset="0"/>
                </a:rPr>
                <a:t>UGUA</a:t>
              </a:r>
            </a:p>
          </p:txBody>
        </p:sp>
        <p:sp>
          <p:nvSpPr>
            <p:cNvPr id="61" name="24 CuadroTexto"/>
            <p:cNvSpPr txBox="1"/>
            <p:nvPr/>
          </p:nvSpPr>
          <p:spPr>
            <a:xfrm rot="827881">
              <a:off x="3046159" y="3367500"/>
              <a:ext cx="40588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sz="1200" b="0" dirty="0">
                  <a:solidFill>
                    <a:prstClr val="black"/>
                  </a:solidFill>
                  <a:latin typeface="Arial" pitchFamily="34" charset="0"/>
                  <a:cs typeface="Arial" pitchFamily="34" charset="0"/>
                </a:rPr>
                <a:t>-45</a:t>
              </a:r>
            </a:p>
          </p:txBody>
        </p:sp>
        <p:sp>
          <p:nvSpPr>
            <p:cNvPr id="64" name="5 Elipse"/>
            <p:cNvSpPr/>
            <p:nvPr/>
          </p:nvSpPr>
          <p:spPr>
            <a:xfrm>
              <a:off x="2650462" y="2641250"/>
              <a:ext cx="936104" cy="42771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en-US" sz="1200" b="0" dirty="0">
                <a:solidFill>
                  <a:prstClr val="white"/>
                </a:solidFill>
                <a:latin typeface="Arial" pitchFamily="34" charset="0"/>
                <a:cs typeface="Arial" pitchFamily="34" charset="0"/>
              </a:endParaRP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sz="1200" b="0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rPr>
                <a:t>Rbp35/CFI25</a:t>
              </a:r>
              <a:endParaRPr lang="en-US" b="0" dirty="0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endParaRP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en-US" sz="1200" b="0" dirty="0">
                <a:solidFill>
                  <a:prstClr val="white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5" name="56 CuadroTexto"/>
            <p:cNvSpPr txBox="1"/>
            <p:nvPr/>
          </p:nvSpPr>
          <p:spPr>
            <a:xfrm>
              <a:off x="722686" y="2894464"/>
              <a:ext cx="3241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sz="1400" b="0" dirty="0">
                  <a:solidFill>
                    <a:prstClr val="black"/>
                  </a:solidFill>
                  <a:latin typeface="Arial" pitchFamily="34" charset="0"/>
                  <a:cs typeface="Arial" pitchFamily="34" charset="0"/>
                </a:rPr>
                <a:t>5’</a:t>
              </a:r>
            </a:p>
          </p:txBody>
        </p:sp>
        <p:sp>
          <p:nvSpPr>
            <p:cNvPr id="66" name="62 CuadroTexto"/>
            <p:cNvSpPr txBox="1"/>
            <p:nvPr/>
          </p:nvSpPr>
          <p:spPr>
            <a:xfrm>
              <a:off x="4067944" y="3368025"/>
              <a:ext cx="3241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sz="1400" b="0" dirty="0">
                  <a:solidFill>
                    <a:prstClr val="black"/>
                  </a:solidFill>
                  <a:latin typeface="Arial" pitchFamily="34" charset="0"/>
                  <a:cs typeface="Arial" pitchFamily="34" charset="0"/>
                </a:rPr>
                <a:t>3’</a:t>
              </a:r>
            </a:p>
          </p:txBody>
        </p:sp>
      </p:grpSp>
      <p:sp>
        <p:nvSpPr>
          <p:cNvPr id="67" name="1 CuadroTexto"/>
          <p:cNvSpPr txBox="1"/>
          <p:nvPr/>
        </p:nvSpPr>
        <p:spPr>
          <a:xfrm>
            <a:off x="5134568" y="1141933"/>
            <a:ext cx="3983902" cy="369235"/>
          </a:xfrm>
          <a:prstGeom prst="rect">
            <a:avLst/>
          </a:prstGeom>
          <a:noFill/>
        </p:spPr>
        <p:txBody>
          <a:bodyPr wrap="none" lIns="91340" tIns="45672" rIns="91340" bIns="45672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800" dirty="0">
                <a:solidFill>
                  <a:prstClr val="black"/>
                </a:solidFill>
                <a:latin typeface="Calibri"/>
              </a:rPr>
              <a:t>Wild type </a:t>
            </a:r>
            <a:r>
              <a:rPr lang="en-US" sz="1800" dirty="0" smtClean="0">
                <a:solidFill>
                  <a:prstClr val="black"/>
                </a:solidFill>
                <a:latin typeface="Calibri"/>
              </a:rPr>
              <a:t>strain (alternative poly(A) site)</a:t>
            </a:r>
            <a:endParaRPr lang="en-US" sz="18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4" name="10 Elipse"/>
          <p:cNvSpPr/>
          <p:nvPr/>
        </p:nvSpPr>
        <p:spPr>
          <a:xfrm>
            <a:off x="5310471" y="2228988"/>
            <a:ext cx="162064" cy="128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40" tIns="45672" rIns="91340" bIns="45672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en-US" sz="1800" b="0">
              <a:solidFill>
                <a:prstClr val="white"/>
              </a:solidFill>
            </a:endParaRPr>
          </a:p>
        </p:txBody>
      </p:sp>
      <p:cxnSp>
        <p:nvCxnSpPr>
          <p:cNvPr id="76" name="25 Conector recto de flecha"/>
          <p:cNvCxnSpPr>
            <a:stCxn id="77" idx="0"/>
          </p:cNvCxnSpPr>
          <p:nvPr/>
        </p:nvCxnSpPr>
        <p:spPr>
          <a:xfrm flipV="1">
            <a:off x="7709045" y="2923147"/>
            <a:ext cx="143140" cy="107147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8 CuadroTexto"/>
          <p:cNvSpPr txBox="1"/>
          <p:nvPr/>
        </p:nvSpPr>
        <p:spPr>
          <a:xfrm>
            <a:off x="6883690" y="3994617"/>
            <a:ext cx="1650710" cy="7386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400" b="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Poly(A) </a:t>
            </a:r>
            <a:r>
              <a:rPr lang="en-US" sz="1400" b="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site “occluded” by RBP35</a:t>
            </a:r>
            <a:endParaRPr lang="en-US" sz="1400" b="0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4" name="7 Rectángulo redondeado"/>
          <p:cNvSpPr/>
          <p:nvPr/>
        </p:nvSpPr>
        <p:spPr>
          <a:xfrm>
            <a:off x="2175487" y="4179342"/>
            <a:ext cx="4176464" cy="2070125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40" tIns="45672" rIns="91340" bIns="45672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en-US" sz="1800" b="0">
              <a:solidFill>
                <a:prstClr val="white"/>
              </a:solidFill>
            </a:endParaRPr>
          </a:p>
        </p:txBody>
      </p:sp>
      <p:grpSp>
        <p:nvGrpSpPr>
          <p:cNvPr id="95" name="6 Grupo"/>
          <p:cNvGrpSpPr/>
          <p:nvPr/>
        </p:nvGrpSpPr>
        <p:grpSpPr>
          <a:xfrm>
            <a:off x="2379806" y="4438384"/>
            <a:ext cx="3669387" cy="1094485"/>
            <a:chOff x="722686" y="2641250"/>
            <a:chExt cx="3669386" cy="1094486"/>
          </a:xfrm>
        </p:grpSpPr>
        <p:sp>
          <p:nvSpPr>
            <p:cNvPr id="96" name="3 Forma libre"/>
            <p:cNvSpPr/>
            <p:nvPr/>
          </p:nvSpPr>
          <p:spPr>
            <a:xfrm rot="10253461">
              <a:off x="1038687" y="2867487"/>
              <a:ext cx="3036865" cy="868249"/>
            </a:xfrm>
            <a:custGeom>
              <a:avLst/>
              <a:gdLst>
                <a:gd name="connsiteX0" fmla="*/ 0 w 3036865"/>
                <a:gd name="connsiteY0" fmla="*/ 0 h 868249"/>
                <a:gd name="connsiteX1" fmla="*/ 1944210 w 3036865"/>
                <a:gd name="connsiteY1" fmla="*/ 861134 h 868249"/>
                <a:gd name="connsiteX2" fmla="*/ 1988598 w 3036865"/>
                <a:gd name="connsiteY2" fmla="*/ 390618 h 868249"/>
                <a:gd name="connsiteX3" fmla="*/ 2645546 w 3036865"/>
                <a:gd name="connsiteY3" fmla="*/ 44389 h 868249"/>
                <a:gd name="connsiteX4" fmla="*/ 3009530 w 3036865"/>
                <a:gd name="connsiteY4" fmla="*/ 754602 h 868249"/>
                <a:gd name="connsiteX5" fmla="*/ 2982897 w 3036865"/>
                <a:gd name="connsiteY5" fmla="*/ 790113 h 868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36865" h="868249">
                  <a:moveTo>
                    <a:pt x="0" y="0"/>
                  </a:moveTo>
                  <a:cubicBezTo>
                    <a:pt x="806388" y="398015"/>
                    <a:pt x="1612777" y="796031"/>
                    <a:pt x="1944210" y="861134"/>
                  </a:cubicBezTo>
                  <a:cubicBezTo>
                    <a:pt x="2275643" y="926237"/>
                    <a:pt x="1871709" y="526742"/>
                    <a:pt x="1988598" y="390618"/>
                  </a:cubicBezTo>
                  <a:cubicBezTo>
                    <a:pt x="2105487" y="254494"/>
                    <a:pt x="2475391" y="-16275"/>
                    <a:pt x="2645546" y="44389"/>
                  </a:cubicBezTo>
                  <a:cubicBezTo>
                    <a:pt x="2815701" y="105053"/>
                    <a:pt x="2953305" y="630315"/>
                    <a:pt x="3009530" y="754602"/>
                  </a:cubicBezTo>
                  <a:cubicBezTo>
                    <a:pt x="3065755" y="878889"/>
                    <a:pt x="3024326" y="834501"/>
                    <a:pt x="2982897" y="790113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en-US" sz="1800" b="0">
                <a:solidFill>
                  <a:prstClr val="white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98" name="19 CuadroTexto"/>
            <p:cNvSpPr txBox="1"/>
            <p:nvPr/>
          </p:nvSpPr>
          <p:spPr>
            <a:xfrm rot="915438">
              <a:off x="2670371" y="3048353"/>
              <a:ext cx="713657" cy="307777"/>
            </a:xfrm>
            <a:prstGeom prst="rect">
              <a:avLst/>
            </a:prstGeom>
            <a:ln w="31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sz="1400" dirty="0">
                  <a:solidFill>
                    <a:prstClr val="black"/>
                  </a:solidFill>
                  <a:latin typeface="Arial" pitchFamily="34" charset="0"/>
                  <a:cs typeface="Arial" pitchFamily="34" charset="0"/>
                </a:rPr>
                <a:t>UGUA</a:t>
              </a:r>
            </a:p>
          </p:txBody>
        </p:sp>
        <p:sp>
          <p:nvSpPr>
            <p:cNvPr id="99" name="24 CuadroTexto"/>
            <p:cNvSpPr txBox="1"/>
            <p:nvPr/>
          </p:nvSpPr>
          <p:spPr>
            <a:xfrm rot="827881">
              <a:off x="3046159" y="3367500"/>
              <a:ext cx="40588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sz="1200" b="0" dirty="0">
                  <a:solidFill>
                    <a:prstClr val="black"/>
                  </a:solidFill>
                  <a:latin typeface="Arial" pitchFamily="34" charset="0"/>
                  <a:cs typeface="Arial" pitchFamily="34" charset="0"/>
                </a:rPr>
                <a:t>-45</a:t>
              </a:r>
            </a:p>
          </p:txBody>
        </p:sp>
        <p:sp>
          <p:nvSpPr>
            <p:cNvPr id="101" name="5 Elipse"/>
            <p:cNvSpPr/>
            <p:nvPr/>
          </p:nvSpPr>
          <p:spPr>
            <a:xfrm>
              <a:off x="2650462" y="2641250"/>
              <a:ext cx="936104" cy="42771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en-US" sz="1200" b="0" dirty="0">
                <a:solidFill>
                  <a:prstClr val="white"/>
                </a:solidFill>
                <a:latin typeface="Arial" pitchFamily="34" charset="0"/>
                <a:cs typeface="Arial" pitchFamily="34" charset="0"/>
              </a:endParaRP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sz="1200" b="0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rPr>
                <a:t>Rbp35/CFI25</a:t>
              </a:r>
              <a:endParaRPr lang="en-US" b="0" dirty="0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endParaRP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en-US" sz="1200" b="0" dirty="0">
                <a:solidFill>
                  <a:prstClr val="white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2" name="56 CuadroTexto"/>
            <p:cNvSpPr txBox="1"/>
            <p:nvPr/>
          </p:nvSpPr>
          <p:spPr>
            <a:xfrm>
              <a:off x="722686" y="2894464"/>
              <a:ext cx="3241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sz="1400" b="0" dirty="0">
                  <a:solidFill>
                    <a:prstClr val="black"/>
                  </a:solidFill>
                  <a:latin typeface="Arial" pitchFamily="34" charset="0"/>
                  <a:cs typeface="Arial" pitchFamily="34" charset="0"/>
                </a:rPr>
                <a:t>5’</a:t>
              </a:r>
            </a:p>
          </p:txBody>
        </p:sp>
        <p:sp>
          <p:nvSpPr>
            <p:cNvPr id="103" name="62 CuadroTexto"/>
            <p:cNvSpPr txBox="1"/>
            <p:nvPr/>
          </p:nvSpPr>
          <p:spPr>
            <a:xfrm>
              <a:off x="4067944" y="3368025"/>
              <a:ext cx="3241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sz="1400" b="0" dirty="0">
                  <a:solidFill>
                    <a:prstClr val="black"/>
                  </a:solidFill>
                  <a:latin typeface="Arial" pitchFamily="34" charset="0"/>
                  <a:cs typeface="Arial" pitchFamily="34" charset="0"/>
                </a:rPr>
                <a:t>3’</a:t>
              </a:r>
            </a:p>
          </p:txBody>
        </p:sp>
      </p:grpSp>
      <p:sp>
        <p:nvSpPr>
          <p:cNvPr id="104" name="1 CuadroTexto"/>
          <p:cNvSpPr txBox="1"/>
          <p:nvPr/>
        </p:nvSpPr>
        <p:spPr>
          <a:xfrm>
            <a:off x="3755079" y="3810000"/>
            <a:ext cx="1274121" cy="369235"/>
          </a:xfrm>
          <a:prstGeom prst="rect">
            <a:avLst/>
          </a:prstGeom>
          <a:noFill/>
        </p:spPr>
        <p:txBody>
          <a:bodyPr wrap="none" lIns="91340" tIns="45672" rIns="91340" bIns="45672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800" dirty="0" smtClean="0">
                <a:solidFill>
                  <a:prstClr val="black"/>
                </a:solidFill>
                <a:latin typeface="Calibri"/>
              </a:rPr>
              <a:t>The mutant</a:t>
            </a:r>
            <a:endParaRPr lang="en-US" sz="18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5" name="10 Elipse"/>
          <p:cNvSpPr/>
          <p:nvPr/>
        </p:nvSpPr>
        <p:spPr>
          <a:xfrm>
            <a:off x="2594622" y="4897055"/>
            <a:ext cx="162064" cy="128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40" tIns="45672" rIns="91340" bIns="45672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en-US" sz="1800" b="0">
              <a:solidFill>
                <a:prstClr val="white"/>
              </a:solidFill>
            </a:endParaRPr>
          </a:p>
        </p:txBody>
      </p:sp>
      <p:cxnSp>
        <p:nvCxnSpPr>
          <p:cNvPr id="107" name="25 Conector recto de flecha"/>
          <p:cNvCxnSpPr/>
          <p:nvPr/>
        </p:nvCxnSpPr>
        <p:spPr>
          <a:xfrm flipV="1">
            <a:off x="4447859" y="5472937"/>
            <a:ext cx="688477" cy="100513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8 CuadroTexto"/>
          <p:cNvSpPr txBox="1"/>
          <p:nvPr/>
        </p:nvSpPr>
        <p:spPr>
          <a:xfrm>
            <a:off x="3075351" y="6478067"/>
            <a:ext cx="1955985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400" b="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Poly(A) </a:t>
            </a:r>
            <a:r>
              <a:rPr lang="en-US" sz="1400" b="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site “revealed”</a:t>
            </a:r>
            <a:endParaRPr lang="en-US" sz="1400" b="0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9" name="67 Multiplicar"/>
          <p:cNvSpPr/>
          <p:nvPr/>
        </p:nvSpPr>
        <p:spPr>
          <a:xfrm>
            <a:off x="4334483" y="4194784"/>
            <a:ext cx="847117" cy="910616"/>
          </a:xfrm>
          <a:prstGeom prst="mathMultiply">
            <a:avLst>
              <a:gd name="adj1" fmla="val 3346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en-US" sz="1800" b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46" name="Straight Connector 74"/>
          <p:cNvCxnSpPr/>
          <p:nvPr/>
        </p:nvCxnSpPr>
        <p:spPr>
          <a:xfrm flipV="1">
            <a:off x="7874083" y="2252917"/>
            <a:ext cx="203117" cy="56648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74"/>
          <p:cNvCxnSpPr/>
          <p:nvPr/>
        </p:nvCxnSpPr>
        <p:spPr>
          <a:xfrm flipV="1">
            <a:off x="3429000" y="2286000"/>
            <a:ext cx="246353" cy="637147"/>
          </a:xfrm>
          <a:prstGeom prst="line">
            <a:avLst/>
          </a:prstGeom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Picture 3" descr="C:\Users\Usuario\AppData\Local\Microsoft\Windows\Temporary Internet Files\Content.IE5\BRC3PDW5\MC900325662[1].wm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412031">
            <a:off x="3340493" y="2342848"/>
            <a:ext cx="441872" cy="494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8" name="Straight Connector 74"/>
          <p:cNvCxnSpPr/>
          <p:nvPr/>
        </p:nvCxnSpPr>
        <p:spPr>
          <a:xfrm flipV="1">
            <a:off x="8171380" y="2284530"/>
            <a:ext cx="246353" cy="637147"/>
          </a:xfrm>
          <a:prstGeom prst="line">
            <a:avLst/>
          </a:prstGeom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Picture 3" descr="C:\Users\Usuario\AppData\Local\Microsoft\Windows\Temporary Internet Files\Content.IE5\BRC3PDW5\MC900325662[1].wm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412031">
            <a:off x="8082873" y="2341378"/>
            <a:ext cx="441872" cy="494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8" name="Straight Connector 74"/>
          <p:cNvCxnSpPr/>
          <p:nvPr/>
        </p:nvCxnSpPr>
        <p:spPr>
          <a:xfrm flipV="1">
            <a:off x="5157008" y="4875495"/>
            <a:ext cx="203117" cy="56648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74"/>
          <p:cNvCxnSpPr/>
          <p:nvPr/>
        </p:nvCxnSpPr>
        <p:spPr>
          <a:xfrm flipV="1">
            <a:off x="5454305" y="4961400"/>
            <a:ext cx="184495" cy="582858"/>
          </a:xfrm>
          <a:prstGeom prst="line">
            <a:avLst/>
          </a:prstGeom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0" name="Picture 3" descr="C:\Users\Usuario\AppData\Local\Microsoft\Windows\Temporary Internet Files\Content.IE5\BRC3PDW5\MC900325662[1].wm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412031">
            <a:off x="5032460" y="4924554"/>
            <a:ext cx="441872" cy="494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8900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dirty="0" smtClean="0"/>
              <a:t>Part 1 - Conclusions</a:t>
            </a:r>
            <a:endParaRPr lang="en-U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228600" y="1600200"/>
            <a:ext cx="8686800" cy="4525963"/>
          </a:xfrm>
        </p:spPr>
        <p:txBody>
          <a:bodyPr>
            <a:normAutofit/>
          </a:bodyPr>
          <a:lstStyle/>
          <a:p>
            <a:r>
              <a:rPr lang="en-US" sz="2800" dirty="0" smtClean="0"/>
              <a:t>Polyadenylation in </a:t>
            </a:r>
            <a:r>
              <a:rPr lang="en-US" sz="2800" i="1" dirty="0" smtClean="0"/>
              <a:t>M. </a:t>
            </a:r>
            <a:r>
              <a:rPr lang="en-US" sz="2800" i="1" dirty="0" err="1" smtClean="0"/>
              <a:t>oryzae</a:t>
            </a:r>
            <a:r>
              <a:rPr lang="en-US" sz="2800" i="1" dirty="0" smtClean="0"/>
              <a:t> </a:t>
            </a:r>
            <a:r>
              <a:rPr lang="en-US" sz="2800" dirty="0" smtClean="0"/>
              <a:t>differs from S. </a:t>
            </a:r>
            <a:r>
              <a:rPr lang="en-US" sz="2800" dirty="0" err="1" smtClean="0"/>
              <a:t>cerevisiae</a:t>
            </a:r>
            <a:endParaRPr lang="en-US" sz="2800" dirty="0" smtClean="0"/>
          </a:p>
          <a:p>
            <a:endParaRPr lang="en-US" sz="2800" dirty="0" smtClean="0"/>
          </a:p>
          <a:p>
            <a:r>
              <a:rPr lang="en-US" sz="2800" dirty="0" smtClean="0"/>
              <a:t>Alternative polyadenylation in </a:t>
            </a:r>
            <a:r>
              <a:rPr lang="en-US" sz="2800" i="1" dirty="0" smtClean="0"/>
              <a:t>M</a:t>
            </a:r>
            <a:r>
              <a:rPr lang="en-US" sz="2800" i="1" dirty="0"/>
              <a:t>. </a:t>
            </a:r>
            <a:r>
              <a:rPr lang="en-US" sz="2800" i="1" dirty="0" err="1"/>
              <a:t>oryzae</a:t>
            </a:r>
            <a:r>
              <a:rPr lang="en-US" sz="2800" i="1" dirty="0"/>
              <a:t> </a:t>
            </a:r>
            <a:r>
              <a:rPr lang="en-US" sz="2800" dirty="0" smtClean="0"/>
              <a:t>is common and related with specific functional groups</a:t>
            </a:r>
          </a:p>
          <a:p>
            <a:endParaRPr lang="en-US" sz="2800" dirty="0" smtClean="0"/>
          </a:p>
          <a:p>
            <a:r>
              <a:rPr lang="en-US" sz="2800" dirty="0" smtClean="0"/>
              <a:t>Carbon starvation induces longer 3’UTRs</a:t>
            </a:r>
          </a:p>
          <a:p>
            <a:endParaRPr lang="en-US" sz="2800" dirty="0" smtClean="0"/>
          </a:p>
          <a:p>
            <a:r>
              <a:rPr lang="en-US" sz="2800" dirty="0" smtClean="0"/>
              <a:t>RBP35 (probably) interacts with the UGUA element, to select distal poly(A) sites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19939203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We want to shed light on the role of RBP35 and EXP5 in </a:t>
            </a:r>
            <a:r>
              <a:rPr lang="en-US" i="1" dirty="0" err="1" smtClean="0"/>
              <a:t>M.oryzae</a:t>
            </a:r>
            <a:r>
              <a:rPr lang="en-US" i="1" dirty="0" smtClean="0"/>
              <a:t>:</a:t>
            </a:r>
            <a:endParaRPr lang="es-ES" i="1" dirty="0"/>
          </a:p>
        </p:txBody>
      </p:sp>
      <p:sp>
        <p:nvSpPr>
          <p:cNvPr id="3" name="2 CuadroTexto"/>
          <p:cNvSpPr txBox="1"/>
          <p:nvPr/>
        </p:nvSpPr>
        <p:spPr>
          <a:xfrm>
            <a:off x="914400" y="1981200"/>
            <a:ext cx="76517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RNA-</a:t>
            </a:r>
            <a:r>
              <a:rPr lang="en-US" sz="2000" dirty="0" err="1">
                <a:solidFill>
                  <a:schemeClr val="bg1">
                    <a:lumMod val="85000"/>
                  </a:schemeClr>
                </a:solidFill>
              </a:rPr>
              <a:t>seq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 on polyadenylation sites</a:t>
            </a:r>
            <a:endParaRPr lang="es-ES" sz="20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1" name="10 Rectángulo"/>
          <p:cNvSpPr/>
          <p:nvPr/>
        </p:nvSpPr>
        <p:spPr>
          <a:xfrm>
            <a:off x="948564" y="4374070"/>
            <a:ext cx="762843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2400" dirty="0" smtClean="0"/>
              <a:t>Small RNA-sequencing</a:t>
            </a:r>
            <a:endParaRPr lang="es-ES" sz="2400" dirty="0"/>
          </a:p>
        </p:txBody>
      </p:sp>
      <p:pic>
        <p:nvPicPr>
          <p:cNvPr id="1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5510892"/>
            <a:ext cx="809625" cy="723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913866">
            <a:off x="3923826" y="5874997"/>
            <a:ext cx="1079221" cy="3349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5283530"/>
            <a:ext cx="1296050" cy="7669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12 CuadroTexto"/>
          <p:cNvSpPr txBox="1"/>
          <p:nvPr/>
        </p:nvSpPr>
        <p:spPr>
          <a:xfrm>
            <a:off x="3886200" y="5482328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?</a:t>
            </a:r>
            <a:endParaRPr lang="es-ES" dirty="0"/>
          </a:p>
        </p:txBody>
      </p:sp>
      <p:sp>
        <p:nvSpPr>
          <p:cNvPr id="20" name="19 CuadroTexto"/>
          <p:cNvSpPr txBox="1"/>
          <p:nvPr/>
        </p:nvSpPr>
        <p:spPr>
          <a:xfrm>
            <a:off x="4611610" y="6172044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?</a:t>
            </a:r>
            <a:endParaRPr lang="es-ES" dirty="0"/>
          </a:p>
        </p:txBody>
      </p:sp>
      <p:sp>
        <p:nvSpPr>
          <p:cNvPr id="21" name="20 CuadroTexto"/>
          <p:cNvSpPr txBox="1"/>
          <p:nvPr/>
        </p:nvSpPr>
        <p:spPr>
          <a:xfrm>
            <a:off x="5122652" y="5561248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?</a:t>
            </a:r>
            <a:endParaRPr lang="es-ES" dirty="0"/>
          </a:p>
        </p:txBody>
      </p:sp>
      <p:sp>
        <p:nvSpPr>
          <p:cNvPr id="22" name="21 CuadroTexto"/>
          <p:cNvSpPr txBox="1"/>
          <p:nvPr/>
        </p:nvSpPr>
        <p:spPr>
          <a:xfrm>
            <a:off x="5638800" y="5937003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?</a:t>
            </a:r>
            <a:endParaRPr lang="es-ES" dirty="0"/>
          </a:p>
        </p:txBody>
      </p:sp>
      <p:sp>
        <p:nvSpPr>
          <p:cNvPr id="4" name="3 Marco"/>
          <p:cNvSpPr/>
          <p:nvPr/>
        </p:nvSpPr>
        <p:spPr>
          <a:xfrm>
            <a:off x="609600" y="4114800"/>
            <a:ext cx="7967396" cy="2590800"/>
          </a:xfrm>
          <a:prstGeom prst="frame">
            <a:avLst>
              <a:gd name="adj1" fmla="val 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2574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Small RNA library preparation and sequencing</a:t>
            </a:r>
            <a:endParaRPr lang="en-US" dirty="0"/>
          </a:p>
        </p:txBody>
      </p:sp>
      <p:sp>
        <p:nvSpPr>
          <p:cNvPr id="4" name="3 CuadroTexto"/>
          <p:cNvSpPr txBox="1"/>
          <p:nvPr/>
        </p:nvSpPr>
        <p:spPr>
          <a:xfrm>
            <a:off x="1938989" y="1872734"/>
            <a:ext cx="194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Total RNA isolation</a:t>
            </a:r>
            <a:endParaRPr lang="es-ES" dirty="0"/>
          </a:p>
        </p:txBody>
      </p:sp>
      <p:sp>
        <p:nvSpPr>
          <p:cNvPr id="6" name="5 CuadroTexto"/>
          <p:cNvSpPr txBox="1"/>
          <p:nvPr/>
        </p:nvSpPr>
        <p:spPr>
          <a:xfrm>
            <a:off x="1938989" y="2819400"/>
            <a:ext cx="20565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HD Adaptor </a:t>
            </a:r>
            <a:r>
              <a:rPr lang="en-US" dirty="0" smtClean="0"/>
              <a:t>ligation</a:t>
            </a:r>
            <a:endParaRPr lang="es-ES" dirty="0"/>
          </a:p>
        </p:txBody>
      </p:sp>
      <p:sp>
        <p:nvSpPr>
          <p:cNvPr id="8" name="7 CuadroTexto"/>
          <p:cNvSpPr txBox="1"/>
          <p:nvPr/>
        </p:nvSpPr>
        <p:spPr>
          <a:xfrm>
            <a:off x="1938989" y="3886200"/>
            <a:ext cx="1049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RT &amp; PCR</a:t>
            </a:r>
            <a:endParaRPr lang="es-ES" dirty="0"/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9589" y="1547812"/>
            <a:ext cx="2414132" cy="5005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10 CuadroTexto"/>
          <p:cNvSpPr txBox="1"/>
          <p:nvPr/>
        </p:nvSpPr>
        <p:spPr>
          <a:xfrm>
            <a:off x="1938989" y="4724400"/>
            <a:ext cx="1807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Size fractionation</a:t>
            </a:r>
            <a:endParaRPr lang="es-ES" dirty="0"/>
          </a:p>
        </p:txBody>
      </p:sp>
      <p:sp>
        <p:nvSpPr>
          <p:cNvPr id="12" name="11 CuadroTexto"/>
          <p:cNvSpPr txBox="1"/>
          <p:nvPr/>
        </p:nvSpPr>
        <p:spPr>
          <a:xfrm>
            <a:off x="1938989" y="5638800"/>
            <a:ext cx="1268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Sequencing</a:t>
            </a:r>
            <a:endParaRPr lang="es-ES" dirty="0"/>
          </a:p>
        </p:txBody>
      </p:sp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1090" y="1585913"/>
            <a:ext cx="1225949" cy="14181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14 Rectángulo"/>
          <p:cNvSpPr/>
          <p:nvPr/>
        </p:nvSpPr>
        <p:spPr>
          <a:xfrm>
            <a:off x="6856528" y="3004066"/>
            <a:ext cx="213507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" dirty="0">
                <a:solidFill>
                  <a:srgbClr val="FF0000"/>
                </a:solidFill>
              </a:rPr>
              <a:t>Adriana </a:t>
            </a:r>
            <a:r>
              <a:rPr lang="es-ES" dirty="0" err="1">
                <a:solidFill>
                  <a:srgbClr val="FF0000"/>
                </a:solidFill>
              </a:rPr>
              <a:t>Illana</a:t>
            </a:r>
            <a:r>
              <a:rPr lang="es-ES" dirty="0">
                <a:solidFill>
                  <a:srgbClr val="FF0000"/>
                </a:solidFill>
              </a:rPr>
              <a:t> </a:t>
            </a:r>
            <a:r>
              <a:rPr lang="es-ES" dirty="0" smtClean="0">
                <a:solidFill>
                  <a:srgbClr val="FF0000"/>
                </a:solidFill>
              </a:rPr>
              <a:t>Otero,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i</a:t>
            </a:r>
            <a:r>
              <a:rPr lang="en-US" dirty="0" smtClean="0">
                <a:solidFill>
                  <a:srgbClr val="FF0000"/>
                </a:solidFill>
              </a:rPr>
              <a:t>n Norwich</a:t>
            </a:r>
            <a:endParaRPr lang="es-ES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2551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CuadroTexto"/>
          <p:cNvSpPr txBox="1"/>
          <p:nvPr/>
        </p:nvSpPr>
        <p:spPr>
          <a:xfrm>
            <a:off x="3351619" y="1676400"/>
            <a:ext cx="2445093" cy="38472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ctr"/>
            <a:r>
              <a:rPr lang="en-GB" sz="3200" b="0" u="sng" dirty="0" smtClean="0">
                <a:solidFill>
                  <a:srgbClr val="000000"/>
                </a:solidFill>
              </a:rPr>
              <a:t>Three strains:</a:t>
            </a:r>
          </a:p>
          <a:p>
            <a:pPr marL="285750" indent="-285750" algn="ctr"/>
            <a:r>
              <a:rPr lang="en-GB" sz="3200" b="0" dirty="0" smtClean="0">
                <a:solidFill>
                  <a:srgbClr val="000000"/>
                </a:solidFill>
              </a:rPr>
              <a:t>WT</a:t>
            </a:r>
          </a:p>
          <a:p>
            <a:pPr marL="285750" indent="-285750" algn="ctr"/>
            <a:r>
              <a:rPr lang="es-ES" sz="3200" i="1" dirty="0" smtClean="0">
                <a:solidFill>
                  <a:srgbClr val="000000"/>
                </a:solidFill>
              </a:rPr>
              <a:t>∆exp5</a:t>
            </a:r>
            <a:r>
              <a:rPr lang="en-GB" sz="3200" dirty="0" smtClean="0">
                <a:solidFill>
                  <a:srgbClr val="000000"/>
                </a:solidFill>
              </a:rPr>
              <a:t> </a:t>
            </a:r>
          </a:p>
          <a:p>
            <a:pPr marL="285750" indent="-285750" algn="ctr"/>
            <a:r>
              <a:rPr lang="es-ES" sz="3200" i="1" dirty="0">
                <a:solidFill>
                  <a:srgbClr val="000000"/>
                </a:solidFill>
              </a:rPr>
              <a:t>∆rbp35</a:t>
            </a:r>
            <a:r>
              <a:rPr lang="en-GB" sz="3200" dirty="0">
                <a:solidFill>
                  <a:srgbClr val="000000"/>
                </a:solidFill>
              </a:rPr>
              <a:t> </a:t>
            </a:r>
          </a:p>
          <a:p>
            <a:pPr marL="285750" indent="-285750" algn="ctr"/>
            <a:endParaRPr lang="en-GB" sz="3200" dirty="0">
              <a:solidFill>
                <a:srgbClr val="000000"/>
              </a:solidFill>
            </a:endParaRPr>
          </a:p>
          <a:p>
            <a:pPr marL="285750" indent="-285750" algn="ctr"/>
            <a:r>
              <a:rPr lang="en-GB" sz="3200" b="0" u="sng" dirty="0" smtClean="0">
                <a:solidFill>
                  <a:srgbClr val="000000"/>
                </a:solidFill>
              </a:rPr>
              <a:t>3 Replicates:</a:t>
            </a:r>
          </a:p>
          <a:p>
            <a:pPr marL="285750" indent="-285750" algn="ctr"/>
            <a:r>
              <a:rPr lang="en-GB" sz="3200" b="0" dirty="0" smtClean="0">
                <a:solidFill>
                  <a:srgbClr val="000000"/>
                </a:solidFill>
              </a:rPr>
              <a:t>#1, #2, #3</a:t>
            </a:r>
          </a:p>
          <a:p>
            <a:pPr marL="285750" indent="-285750" algn="ctr"/>
            <a:endParaRPr lang="en-GB" sz="2000" dirty="0">
              <a:solidFill>
                <a:srgbClr val="000000"/>
              </a:solidFill>
            </a:endParaRPr>
          </a:p>
        </p:txBody>
      </p:sp>
      <p:sp>
        <p:nvSpPr>
          <p:cNvPr id="3" name="1 CuadroTexto"/>
          <p:cNvSpPr txBox="1"/>
          <p:nvPr/>
        </p:nvSpPr>
        <p:spPr>
          <a:xfrm>
            <a:off x="88998" y="135467"/>
            <a:ext cx="8970336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GB"/>
            </a:defPPr>
            <a:lvl1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kern="0">
                <a:solidFill>
                  <a:srgbClr val="FFFFFF"/>
                </a:solidFill>
                <a:latin typeface="Comic Sans MS" pitchFamily="66" charset="0"/>
              </a:defRPr>
            </a:lvl1pPr>
          </a:lstStyle>
          <a:p>
            <a:r>
              <a:rPr lang="es-ES" sz="3600" dirty="0" err="1" smtClean="0">
                <a:solidFill>
                  <a:schemeClr val="tx1"/>
                </a:solidFill>
                <a:latin typeface="+mj-lt"/>
              </a:rPr>
              <a:t>Sequencing</a:t>
            </a:r>
            <a:r>
              <a:rPr lang="es-ES" sz="3600" dirty="0" smtClean="0">
                <a:solidFill>
                  <a:schemeClr val="tx1"/>
                </a:solidFill>
                <a:latin typeface="+mj-lt"/>
              </a:rPr>
              <a:t> </a:t>
            </a:r>
            <a:r>
              <a:rPr lang="es-ES" sz="3600" dirty="0" err="1" smtClean="0">
                <a:solidFill>
                  <a:schemeClr val="tx1"/>
                </a:solidFill>
                <a:latin typeface="+mj-lt"/>
              </a:rPr>
              <a:t>details</a:t>
            </a:r>
            <a:endParaRPr lang="es-ES" sz="3600" i="1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89710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Most of genome </a:t>
            </a:r>
            <a:r>
              <a:rPr lang="en-US" dirty="0" err="1" smtClean="0"/>
              <a:t>sRNA</a:t>
            </a:r>
            <a:r>
              <a:rPr lang="en-US" dirty="0" smtClean="0"/>
              <a:t> </a:t>
            </a:r>
            <a:r>
              <a:rPr lang="en-US" dirty="0" smtClean="0"/>
              <a:t>loci come from protein-coding genes</a:t>
            </a:r>
            <a:endParaRPr lang="en-US" dirty="0"/>
          </a:p>
        </p:txBody>
      </p:sp>
      <p:graphicFrame>
        <p:nvGraphicFramePr>
          <p:cNvPr id="3" name="2 Gráfico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43622457"/>
              </p:ext>
            </p:extLst>
          </p:nvPr>
        </p:nvGraphicFramePr>
        <p:xfrm>
          <a:off x="251520" y="1628800"/>
          <a:ext cx="8136904" cy="48821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491343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590800"/>
            <a:ext cx="8229600" cy="1143000"/>
          </a:xfrm>
        </p:spPr>
        <p:txBody>
          <a:bodyPr/>
          <a:lstStyle/>
          <a:p>
            <a:r>
              <a:rPr lang="en-US" dirty="0" smtClean="0"/>
              <a:t>What happens in the mutants?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617792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Rectángulo"/>
          <p:cNvSpPr/>
          <p:nvPr/>
        </p:nvSpPr>
        <p:spPr>
          <a:xfrm>
            <a:off x="4038600" y="228600"/>
            <a:ext cx="1096390" cy="523220"/>
          </a:xfrm>
          <a:prstGeom prst="rect">
            <a:avLst/>
          </a:prstGeom>
          <a:ln>
            <a:solidFill>
              <a:schemeClr val="accent2"/>
            </a:solidFill>
          </a:ln>
        </p:spPr>
        <p:txBody>
          <a:bodyPr wrap="none">
            <a:spAutoFit/>
          </a:bodyPr>
          <a:lstStyle/>
          <a:p>
            <a:r>
              <a:rPr lang="el-GR" sz="2800" b="1" i="1" dirty="0" smtClean="0">
                <a:solidFill>
                  <a:schemeClr val="accent4">
                    <a:lumMod val="75000"/>
                  </a:schemeClr>
                </a:solidFill>
              </a:rPr>
              <a:t>Δ</a:t>
            </a:r>
            <a:r>
              <a:rPr lang="es-ES" sz="2800" b="1" i="1" dirty="0" smtClean="0">
                <a:solidFill>
                  <a:schemeClr val="accent4">
                    <a:lumMod val="75000"/>
                  </a:schemeClr>
                </a:solidFill>
              </a:rPr>
              <a:t>exp5</a:t>
            </a:r>
            <a:endParaRPr lang="es-ES" sz="2800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cxnSp>
        <p:nvCxnSpPr>
          <p:cNvPr id="5" name="4 Conector recto"/>
          <p:cNvCxnSpPr/>
          <p:nvPr/>
        </p:nvCxnSpPr>
        <p:spPr>
          <a:xfrm>
            <a:off x="685800" y="1670957"/>
            <a:ext cx="3429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6 Rectángulo"/>
          <p:cNvSpPr/>
          <p:nvPr/>
        </p:nvSpPr>
        <p:spPr>
          <a:xfrm>
            <a:off x="2590800" y="1525146"/>
            <a:ext cx="1342010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28s</a:t>
            </a:r>
            <a:endParaRPr lang="es-ES" dirty="0"/>
          </a:p>
        </p:txBody>
      </p:sp>
      <p:sp>
        <p:nvSpPr>
          <p:cNvPr id="8" name="7 Rectángulo"/>
          <p:cNvSpPr/>
          <p:nvPr/>
        </p:nvSpPr>
        <p:spPr>
          <a:xfrm>
            <a:off x="1828800" y="1525146"/>
            <a:ext cx="571500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5.8s</a:t>
            </a:r>
            <a:endParaRPr lang="es-ES" dirty="0"/>
          </a:p>
        </p:txBody>
      </p:sp>
      <p:sp>
        <p:nvSpPr>
          <p:cNvPr id="11" name="10 Rectángulo"/>
          <p:cNvSpPr/>
          <p:nvPr/>
        </p:nvSpPr>
        <p:spPr>
          <a:xfrm>
            <a:off x="838200" y="1524000"/>
            <a:ext cx="838200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18s</a:t>
            </a:r>
            <a:endParaRPr lang="es-ES" dirty="0"/>
          </a:p>
        </p:txBody>
      </p:sp>
      <p:cxnSp>
        <p:nvCxnSpPr>
          <p:cNvPr id="17" name="16 Conector recto"/>
          <p:cNvCxnSpPr/>
          <p:nvPr/>
        </p:nvCxnSpPr>
        <p:spPr>
          <a:xfrm>
            <a:off x="4876800" y="1664368"/>
            <a:ext cx="3429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18 Rectángulo"/>
          <p:cNvSpPr/>
          <p:nvPr/>
        </p:nvSpPr>
        <p:spPr>
          <a:xfrm>
            <a:off x="5334000" y="1518557"/>
            <a:ext cx="2514600" cy="304800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Protein-coding</a:t>
            </a:r>
            <a:endParaRPr lang="es-ES" dirty="0"/>
          </a:p>
        </p:txBody>
      </p:sp>
      <p:pic>
        <p:nvPicPr>
          <p:cNvPr id="21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8907" y="3067050"/>
            <a:ext cx="885825" cy="209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8175" y="3448050"/>
            <a:ext cx="885825" cy="209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2970" y="3905250"/>
            <a:ext cx="885825" cy="209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5" name="24 Conector recto de flecha"/>
          <p:cNvCxnSpPr/>
          <p:nvPr/>
        </p:nvCxnSpPr>
        <p:spPr>
          <a:xfrm>
            <a:off x="2590800" y="2057400"/>
            <a:ext cx="990600" cy="7620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25 Conector recto de flecha"/>
          <p:cNvCxnSpPr/>
          <p:nvPr/>
        </p:nvCxnSpPr>
        <p:spPr>
          <a:xfrm flipH="1">
            <a:off x="5134990" y="2057400"/>
            <a:ext cx="1189610" cy="7620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9"/>
          <p:cNvSpPr/>
          <p:nvPr/>
        </p:nvSpPr>
        <p:spPr>
          <a:xfrm>
            <a:off x="5741827" y="2891105"/>
            <a:ext cx="3261805" cy="132343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000" dirty="0" smtClean="0"/>
              <a:t>The fungus produces </a:t>
            </a:r>
            <a:r>
              <a:rPr lang="en-US" sz="2000" b="1" dirty="0" smtClean="0"/>
              <a:t>very short RNA fragments</a:t>
            </a:r>
            <a:r>
              <a:rPr lang="en-US" sz="2000" dirty="0" smtClean="0"/>
              <a:t> mostly from </a:t>
            </a:r>
            <a:r>
              <a:rPr lang="en-US" sz="2000" dirty="0" err="1" smtClean="0"/>
              <a:t>rDNA</a:t>
            </a:r>
            <a:r>
              <a:rPr lang="en-US" sz="2000" dirty="0" smtClean="0"/>
              <a:t> and some protein-coding genes</a:t>
            </a:r>
            <a:endParaRPr lang="en-US" sz="2000" dirty="0"/>
          </a:p>
        </p:txBody>
      </p:sp>
      <p:sp>
        <p:nvSpPr>
          <p:cNvPr id="30" name="29 CuadroTexto"/>
          <p:cNvSpPr txBox="1"/>
          <p:nvPr/>
        </p:nvSpPr>
        <p:spPr>
          <a:xfrm>
            <a:off x="3733800" y="4191000"/>
            <a:ext cx="7984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10-15 </a:t>
            </a:r>
            <a:r>
              <a:rPr lang="en-US" sz="1400" dirty="0" err="1" smtClean="0"/>
              <a:t>nt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21700803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Rectángulo"/>
          <p:cNvSpPr/>
          <p:nvPr/>
        </p:nvSpPr>
        <p:spPr>
          <a:xfrm>
            <a:off x="4038600" y="228600"/>
            <a:ext cx="1096390" cy="523220"/>
          </a:xfrm>
          <a:prstGeom prst="rect">
            <a:avLst/>
          </a:prstGeom>
          <a:ln>
            <a:solidFill>
              <a:schemeClr val="accent2"/>
            </a:solidFill>
          </a:ln>
        </p:spPr>
        <p:txBody>
          <a:bodyPr wrap="none">
            <a:spAutoFit/>
          </a:bodyPr>
          <a:lstStyle/>
          <a:p>
            <a:r>
              <a:rPr lang="el-GR" sz="2800" b="1" i="1" dirty="0" smtClean="0">
                <a:solidFill>
                  <a:schemeClr val="accent4">
                    <a:lumMod val="75000"/>
                  </a:schemeClr>
                </a:solidFill>
              </a:rPr>
              <a:t>Δ</a:t>
            </a:r>
            <a:r>
              <a:rPr lang="es-ES" sz="2800" b="1" i="1" dirty="0" smtClean="0">
                <a:solidFill>
                  <a:schemeClr val="accent4">
                    <a:lumMod val="75000"/>
                  </a:schemeClr>
                </a:solidFill>
              </a:rPr>
              <a:t>exp5</a:t>
            </a:r>
            <a:endParaRPr lang="es-ES" sz="2800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cxnSp>
        <p:nvCxnSpPr>
          <p:cNvPr id="5" name="4 Conector recto"/>
          <p:cNvCxnSpPr/>
          <p:nvPr/>
        </p:nvCxnSpPr>
        <p:spPr>
          <a:xfrm>
            <a:off x="685800" y="1670957"/>
            <a:ext cx="3429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6 Rectángulo"/>
          <p:cNvSpPr/>
          <p:nvPr/>
        </p:nvSpPr>
        <p:spPr>
          <a:xfrm>
            <a:off x="2590800" y="1525146"/>
            <a:ext cx="1342010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28s</a:t>
            </a:r>
            <a:endParaRPr lang="es-ES" dirty="0"/>
          </a:p>
        </p:txBody>
      </p:sp>
      <p:sp>
        <p:nvSpPr>
          <p:cNvPr id="8" name="7 Rectángulo"/>
          <p:cNvSpPr/>
          <p:nvPr/>
        </p:nvSpPr>
        <p:spPr>
          <a:xfrm>
            <a:off x="1828800" y="1525146"/>
            <a:ext cx="571500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5.8s</a:t>
            </a:r>
            <a:endParaRPr lang="es-ES" dirty="0"/>
          </a:p>
        </p:txBody>
      </p:sp>
      <p:sp>
        <p:nvSpPr>
          <p:cNvPr id="11" name="10 Rectángulo"/>
          <p:cNvSpPr/>
          <p:nvPr/>
        </p:nvSpPr>
        <p:spPr>
          <a:xfrm>
            <a:off x="838200" y="1524000"/>
            <a:ext cx="838200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18s</a:t>
            </a:r>
            <a:endParaRPr lang="es-ES" dirty="0"/>
          </a:p>
        </p:txBody>
      </p:sp>
      <p:cxnSp>
        <p:nvCxnSpPr>
          <p:cNvPr id="17" name="16 Conector recto"/>
          <p:cNvCxnSpPr/>
          <p:nvPr/>
        </p:nvCxnSpPr>
        <p:spPr>
          <a:xfrm>
            <a:off x="4876800" y="1664368"/>
            <a:ext cx="3429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18 Rectángulo"/>
          <p:cNvSpPr/>
          <p:nvPr/>
        </p:nvSpPr>
        <p:spPr>
          <a:xfrm>
            <a:off x="5334000" y="1518557"/>
            <a:ext cx="2514600" cy="304800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Protein-coding</a:t>
            </a:r>
            <a:endParaRPr lang="es-ES" dirty="0"/>
          </a:p>
        </p:txBody>
      </p:sp>
      <p:pic>
        <p:nvPicPr>
          <p:cNvPr id="21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8907" y="3067050"/>
            <a:ext cx="885825" cy="209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8175" y="3448050"/>
            <a:ext cx="885825" cy="209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2970" y="3905250"/>
            <a:ext cx="885825" cy="209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5" name="24 Conector recto de flecha"/>
          <p:cNvCxnSpPr/>
          <p:nvPr/>
        </p:nvCxnSpPr>
        <p:spPr>
          <a:xfrm>
            <a:off x="2590800" y="2057400"/>
            <a:ext cx="990600" cy="7620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25 Conector recto de flecha"/>
          <p:cNvCxnSpPr/>
          <p:nvPr/>
        </p:nvCxnSpPr>
        <p:spPr>
          <a:xfrm flipH="1">
            <a:off x="5134990" y="2057400"/>
            <a:ext cx="1189610" cy="7620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9"/>
          <p:cNvSpPr/>
          <p:nvPr/>
        </p:nvSpPr>
        <p:spPr>
          <a:xfrm>
            <a:off x="5741827" y="2891105"/>
            <a:ext cx="3261805" cy="132343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000" dirty="0" smtClean="0"/>
              <a:t>The fungus produces </a:t>
            </a:r>
            <a:r>
              <a:rPr lang="en-US" sz="2000" b="1" dirty="0" smtClean="0"/>
              <a:t>very short RNA fragments</a:t>
            </a:r>
            <a:r>
              <a:rPr lang="en-US" sz="2000" dirty="0" smtClean="0"/>
              <a:t> mostly from </a:t>
            </a:r>
            <a:r>
              <a:rPr lang="en-US" sz="2000" dirty="0" err="1" smtClean="0"/>
              <a:t>rDNA</a:t>
            </a:r>
            <a:r>
              <a:rPr lang="en-US" sz="2000" dirty="0" smtClean="0"/>
              <a:t> and some protein-coding genes</a:t>
            </a:r>
            <a:endParaRPr lang="en-US" sz="2000" dirty="0"/>
          </a:p>
        </p:txBody>
      </p:sp>
      <p:sp>
        <p:nvSpPr>
          <p:cNvPr id="30" name="29 CuadroTexto"/>
          <p:cNvSpPr txBox="1"/>
          <p:nvPr/>
        </p:nvSpPr>
        <p:spPr>
          <a:xfrm>
            <a:off x="3733800" y="4191000"/>
            <a:ext cx="7984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10-15 </a:t>
            </a:r>
            <a:r>
              <a:rPr lang="en-US" sz="1400" dirty="0" err="1" smtClean="0"/>
              <a:t>nt</a:t>
            </a:r>
            <a:endParaRPr lang="en-US" sz="1400" dirty="0"/>
          </a:p>
        </p:txBody>
      </p:sp>
      <p:sp>
        <p:nvSpPr>
          <p:cNvPr id="31" name="Rectangle 9"/>
          <p:cNvSpPr/>
          <p:nvPr/>
        </p:nvSpPr>
        <p:spPr>
          <a:xfrm>
            <a:off x="564103" y="3099137"/>
            <a:ext cx="2179098" cy="101566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000" dirty="0" smtClean="0"/>
              <a:t>Which are strongly down-regulated in </a:t>
            </a:r>
            <a:r>
              <a:rPr lang="el-GR" sz="2000" i="1" dirty="0"/>
              <a:t>Δ</a:t>
            </a:r>
            <a:r>
              <a:rPr lang="es-ES" sz="2000" i="1" dirty="0" smtClean="0"/>
              <a:t>exp5</a:t>
            </a:r>
            <a:r>
              <a:rPr lang="en-US" sz="2000" dirty="0" smtClean="0"/>
              <a:t> </a:t>
            </a:r>
            <a:endParaRPr lang="en-US" sz="2000" dirty="0"/>
          </a:p>
        </p:txBody>
      </p:sp>
      <p:sp>
        <p:nvSpPr>
          <p:cNvPr id="32" name="31 Flecha abajo"/>
          <p:cNvSpPr/>
          <p:nvPr/>
        </p:nvSpPr>
        <p:spPr>
          <a:xfrm>
            <a:off x="77514" y="3276599"/>
            <a:ext cx="411702" cy="73342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32 Flecha abajo"/>
          <p:cNvSpPr/>
          <p:nvPr/>
        </p:nvSpPr>
        <p:spPr>
          <a:xfrm>
            <a:off x="2840700" y="3234237"/>
            <a:ext cx="411702" cy="73342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0451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Rbp35 </a:t>
            </a:r>
            <a:r>
              <a:rPr lang="en-US" dirty="0"/>
              <a:t>is a member of the polyadenylation machinery</a:t>
            </a:r>
          </a:p>
        </p:txBody>
      </p:sp>
      <p:cxnSp>
        <p:nvCxnSpPr>
          <p:cNvPr id="4" name="76 Conector recto"/>
          <p:cNvCxnSpPr>
            <a:cxnSpLocks noChangeShapeType="1"/>
          </p:cNvCxnSpPr>
          <p:nvPr/>
        </p:nvCxnSpPr>
        <p:spPr bwMode="auto">
          <a:xfrm>
            <a:off x="2286000" y="4225292"/>
            <a:ext cx="3086969" cy="0"/>
          </a:xfrm>
          <a:prstGeom prst="line">
            <a:avLst/>
          </a:prstGeom>
          <a:noFill/>
          <a:ln w="28575" algn="ctr">
            <a:solidFill>
              <a:srgbClr val="008E40"/>
            </a:solidFill>
            <a:round/>
            <a:headEnd/>
            <a:tailEnd/>
          </a:ln>
        </p:spPr>
      </p:cxnSp>
      <p:sp>
        <p:nvSpPr>
          <p:cNvPr id="6" name="78 Elipse"/>
          <p:cNvSpPr>
            <a:spLocks noChangeArrowheads="1"/>
          </p:cNvSpPr>
          <p:nvPr/>
        </p:nvSpPr>
        <p:spPr bwMode="auto">
          <a:xfrm>
            <a:off x="2286000" y="4156237"/>
            <a:ext cx="44273" cy="140700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>
              <a:buFontTx/>
              <a:buNone/>
            </a:pPr>
            <a:endParaRPr lang="es-ES">
              <a:solidFill>
                <a:srgbClr val="000000"/>
              </a:solidFill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2969" y="3810000"/>
            <a:ext cx="586753" cy="5867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9" name="76 Conector recto"/>
          <p:cNvCxnSpPr>
            <a:cxnSpLocks noChangeShapeType="1"/>
          </p:cNvCxnSpPr>
          <p:nvPr/>
        </p:nvCxnSpPr>
        <p:spPr bwMode="auto">
          <a:xfrm>
            <a:off x="2286000" y="2701292"/>
            <a:ext cx="3886200" cy="0"/>
          </a:xfrm>
          <a:prstGeom prst="line">
            <a:avLst/>
          </a:prstGeom>
          <a:noFill/>
          <a:ln w="28575" algn="ctr">
            <a:solidFill>
              <a:srgbClr val="008E40"/>
            </a:solidFill>
            <a:round/>
            <a:headEnd/>
            <a:tailEnd/>
          </a:ln>
        </p:spPr>
      </p:cxnSp>
      <p:sp>
        <p:nvSpPr>
          <p:cNvPr id="10" name="77 Flecha derecha"/>
          <p:cNvSpPr>
            <a:spLocks noChangeArrowheads="1"/>
          </p:cNvSpPr>
          <p:nvPr/>
        </p:nvSpPr>
        <p:spPr bwMode="auto">
          <a:xfrm>
            <a:off x="2857104" y="2350532"/>
            <a:ext cx="1463732" cy="697468"/>
          </a:xfrm>
          <a:prstGeom prst="rightArrow">
            <a:avLst>
              <a:gd name="adj1" fmla="val 50000"/>
              <a:gd name="adj2" fmla="val 26478"/>
            </a:avLst>
          </a:prstGeom>
          <a:solidFill>
            <a:srgbClr val="92D050"/>
          </a:solidFill>
          <a:ln w="9525" algn="ctr">
            <a:solidFill>
              <a:srgbClr val="008E40"/>
            </a:solidFill>
            <a:round/>
            <a:headEnd/>
            <a:tailEnd/>
          </a:ln>
        </p:spPr>
        <p:txBody>
          <a:bodyPr/>
          <a:lstStyle/>
          <a:p>
            <a:pPr algn="ctr">
              <a:buFontTx/>
              <a:buNone/>
            </a:pPr>
            <a:r>
              <a:rPr lang="es-ES" dirty="0" smtClean="0">
                <a:solidFill>
                  <a:srgbClr val="000000"/>
                </a:solidFill>
              </a:rPr>
              <a:t>CDS</a:t>
            </a:r>
            <a:endParaRPr lang="es-ES" dirty="0">
              <a:solidFill>
                <a:srgbClr val="000000"/>
              </a:solidFill>
            </a:endParaRPr>
          </a:p>
        </p:txBody>
      </p:sp>
      <p:sp>
        <p:nvSpPr>
          <p:cNvPr id="11" name="78 Elipse"/>
          <p:cNvSpPr>
            <a:spLocks noChangeArrowheads="1"/>
          </p:cNvSpPr>
          <p:nvPr/>
        </p:nvSpPr>
        <p:spPr bwMode="auto">
          <a:xfrm>
            <a:off x="2286000" y="2632237"/>
            <a:ext cx="44273" cy="140700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>
              <a:buFontTx/>
              <a:buNone/>
            </a:pPr>
            <a:endParaRPr lang="es-ES">
              <a:solidFill>
                <a:srgbClr val="000000"/>
              </a:solidFill>
            </a:endParaRPr>
          </a:p>
        </p:txBody>
      </p:sp>
      <p:cxnSp>
        <p:nvCxnSpPr>
          <p:cNvPr id="14" name="76 Conector recto"/>
          <p:cNvCxnSpPr>
            <a:cxnSpLocks noChangeShapeType="1"/>
          </p:cNvCxnSpPr>
          <p:nvPr/>
        </p:nvCxnSpPr>
        <p:spPr bwMode="auto">
          <a:xfrm>
            <a:off x="2286000" y="5592008"/>
            <a:ext cx="3086969" cy="0"/>
          </a:xfrm>
          <a:prstGeom prst="line">
            <a:avLst/>
          </a:prstGeom>
          <a:noFill/>
          <a:ln w="28575" algn="ctr">
            <a:solidFill>
              <a:srgbClr val="008E40"/>
            </a:solidFill>
            <a:round/>
            <a:headEnd/>
            <a:tailEnd/>
          </a:ln>
        </p:spPr>
      </p:cxnSp>
      <p:sp>
        <p:nvSpPr>
          <p:cNvPr id="16" name="78 Elipse"/>
          <p:cNvSpPr>
            <a:spLocks noChangeArrowheads="1"/>
          </p:cNvSpPr>
          <p:nvPr/>
        </p:nvSpPr>
        <p:spPr bwMode="auto">
          <a:xfrm>
            <a:off x="2286000" y="5522953"/>
            <a:ext cx="44273" cy="140700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>
              <a:buFontTx/>
              <a:buNone/>
            </a:pPr>
            <a:endParaRPr lang="es-ES">
              <a:solidFill>
                <a:srgbClr val="000000"/>
              </a:solidFill>
            </a:endParaRPr>
          </a:p>
        </p:txBody>
      </p:sp>
      <p:sp>
        <p:nvSpPr>
          <p:cNvPr id="17" name="9 CuadroTexto"/>
          <p:cNvSpPr txBox="1"/>
          <p:nvPr/>
        </p:nvSpPr>
        <p:spPr bwMode="auto">
          <a:xfrm>
            <a:off x="5304904" y="5461084"/>
            <a:ext cx="1042401" cy="25391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buFontTx/>
              <a:buNone/>
              <a:defRPr/>
            </a:pPr>
            <a:r>
              <a:rPr lang="es-ES" sz="1050" dirty="0" smtClean="0">
                <a:solidFill>
                  <a:srgbClr val="008E40"/>
                </a:solidFill>
              </a:rPr>
              <a:t>AAAAAAAAAA</a:t>
            </a:r>
            <a:endParaRPr lang="es-ES" sz="1050" baseline="-25000" dirty="0">
              <a:solidFill>
                <a:srgbClr val="008E40"/>
              </a:solidFill>
            </a:endParaRPr>
          </a:p>
        </p:txBody>
      </p:sp>
      <p:sp>
        <p:nvSpPr>
          <p:cNvPr id="20" name="Down Arrow 19"/>
          <p:cNvSpPr/>
          <p:nvPr/>
        </p:nvSpPr>
        <p:spPr>
          <a:xfrm>
            <a:off x="4114800" y="3200400"/>
            <a:ext cx="45719" cy="5334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Down Arrow 20"/>
          <p:cNvSpPr/>
          <p:nvPr/>
        </p:nvSpPr>
        <p:spPr>
          <a:xfrm>
            <a:off x="4114800" y="4648200"/>
            <a:ext cx="45719" cy="5334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4508500" y="3149600"/>
            <a:ext cx="1016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Cleavage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4570312" y="4648200"/>
            <a:ext cx="1678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Polyadenylation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3830237" y="1981200"/>
            <a:ext cx="1157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Pre-mRNA</a:t>
            </a:r>
            <a:endParaRPr lang="en-US" dirty="0"/>
          </a:p>
        </p:txBody>
      </p:sp>
      <p:sp>
        <p:nvSpPr>
          <p:cNvPr id="25" name="77 Flecha derecha"/>
          <p:cNvSpPr>
            <a:spLocks noChangeArrowheads="1"/>
          </p:cNvSpPr>
          <p:nvPr/>
        </p:nvSpPr>
        <p:spPr bwMode="auto">
          <a:xfrm>
            <a:off x="2879668" y="3874532"/>
            <a:ext cx="1463732" cy="697468"/>
          </a:xfrm>
          <a:prstGeom prst="rightArrow">
            <a:avLst>
              <a:gd name="adj1" fmla="val 50000"/>
              <a:gd name="adj2" fmla="val 26478"/>
            </a:avLst>
          </a:prstGeom>
          <a:solidFill>
            <a:srgbClr val="92D050"/>
          </a:solidFill>
          <a:ln w="9525" algn="ctr">
            <a:solidFill>
              <a:srgbClr val="008E40"/>
            </a:solidFill>
            <a:round/>
            <a:headEnd/>
            <a:tailEnd/>
          </a:ln>
        </p:spPr>
        <p:txBody>
          <a:bodyPr/>
          <a:lstStyle/>
          <a:p>
            <a:pPr algn="ctr">
              <a:buFontTx/>
              <a:buNone/>
            </a:pPr>
            <a:r>
              <a:rPr lang="es-ES" dirty="0" smtClean="0">
                <a:solidFill>
                  <a:srgbClr val="000000"/>
                </a:solidFill>
              </a:rPr>
              <a:t>CDS</a:t>
            </a:r>
            <a:endParaRPr lang="es-ES" dirty="0">
              <a:solidFill>
                <a:srgbClr val="000000"/>
              </a:solidFill>
            </a:endParaRPr>
          </a:p>
        </p:txBody>
      </p:sp>
      <p:sp>
        <p:nvSpPr>
          <p:cNvPr id="26" name="77 Flecha derecha"/>
          <p:cNvSpPr>
            <a:spLocks noChangeArrowheads="1"/>
          </p:cNvSpPr>
          <p:nvPr/>
        </p:nvSpPr>
        <p:spPr bwMode="auto">
          <a:xfrm>
            <a:off x="2895600" y="5246132"/>
            <a:ext cx="1463732" cy="697468"/>
          </a:xfrm>
          <a:prstGeom prst="rightArrow">
            <a:avLst>
              <a:gd name="adj1" fmla="val 50000"/>
              <a:gd name="adj2" fmla="val 26478"/>
            </a:avLst>
          </a:prstGeom>
          <a:solidFill>
            <a:srgbClr val="92D050"/>
          </a:solidFill>
          <a:ln w="9525" algn="ctr">
            <a:solidFill>
              <a:srgbClr val="008E40"/>
            </a:solidFill>
            <a:round/>
            <a:headEnd/>
            <a:tailEnd/>
          </a:ln>
        </p:spPr>
        <p:txBody>
          <a:bodyPr/>
          <a:lstStyle/>
          <a:p>
            <a:pPr algn="ctr">
              <a:buFontTx/>
              <a:buNone/>
            </a:pPr>
            <a:r>
              <a:rPr lang="es-ES" dirty="0" smtClean="0">
                <a:solidFill>
                  <a:srgbClr val="000000"/>
                </a:solidFill>
              </a:rPr>
              <a:t>CDS</a:t>
            </a:r>
            <a:endParaRPr lang="es-E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4675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Rectángulo"/>
          <p:cNvSpPr/>
          <p:nvPr/>
        </p:nvSpPr>
        <p:spPr>
          <a:xfrm>
            <a:off x="4038600" y="228600"/>
            <a:ext cx="1096390" cy="523220"/>
          </a:xfrm>
          <a:prstGeom prst="rect">
            <a:avLst/>
          </a:prstGeom>
          <a:ln>
            <a:solidFill>
              <a:schemeClr val="accent2"/>
            </a:solidFill>
          </a:ln>
        </p:spPr>
        <p:txBody>
          <a:bodyPr wrap="none">
            <a:spAutoFit/>
          </a:bodyPr>
          <a:lstStyle/>
          <a:p>
            <a:r>
              <a:rPr lang="el-GR" sz="2800" b="1" i="1" dirty="0" smtClean="0">
                <a:solidFill>
                  <a:schemeClr val="accent4">
                    <a:lumMod val="75000"/>
                  </a:schemeClr>
                </a:solidFill>
              </a:rPr>
              <a:t>Δ</a:t>
            </a:r>
            <a:r>
              <a:rPr lang="es-ES" sz="2800" b="1" i="1" dirty="0" smtClean="0">
                <a:solidFill>
                  <a:schemeClr val="accent4">
                    <a:lumMod val="75000"/>
                  </a:schemeClr>
                </a:solidFill>
              </a:rPr>
              <a:t>exp5</a:t>
            </a:r>
            <a:endParaRPr lang="es-ES" sz="2800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cxnSp>
        <p:nvCxnSpPr>
          <p:cNvPr id="17" name="16 Conector recto"/>
          <p:cNvCxnSpPr/>
          <p:nvPr/>
        </p:nvCxnSpPr>
        <p:spPr>
          <a:xfrm>
            <a:off x="2895600" y="1664368"/>
            <a:ext cx="3429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18 Rectángulo"/>
          <p:cNvSpPr/>
          <p:nvPr/>
        </p:nvSpPr>
        <p:spPr>
          <a:xfrm>
            <a:off x="3352800" y="1518557"/>
            <a:ext cx="2514600" cy="3048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Unknown EST</a:t>
            </a:r>
            <a:endParaRPr lang="es-ES" dirty="0"/>
          </a:p>
        </p:txBody>
      </p:sp>
      <p:pic>
        <p:nvPicPr>
          <p:cNvPr id="21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2350" y="3455570"/>
            <a:ext cx="885825" cy="209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8175" y="3448050"/>
            <a:ext cx="885825" cy="209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6" name="25 Conector recto de flecha"/>
          <p:cNvCxnSpPr>
            <a:stCxn id="19" idx="2"/>
          </p:cNvCxnSpPr>
          <p:nvPr/>
        </p:nvCxnSpPr>
        <p:spPr>
          <a:xfrm>
            <a:off x="4610100" y="1823357"/>
            <a:ext cx="0" cy="106774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9"/>
          <p:cNvSpPr/>
          <p:nvPr/>
        </p:nvSpPr>
        <p:spPr>
          <a:xfrm>
            <a:off x="5741827" y="2891105"/>
            <a:ext cx="3261805" cy="132343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000" dirty="0" smtClean="0"/>
              <a:t>The fungus produces a great amount of </a:t>
            </a:r>
            <a:r>
              <a:rPr lang="en-US" sz="2000" b="1" dirty="0" smtClean="0"/>
              <a:t>antisense</a:t>
            </a:r>
            <a:r>
              <a:rPr lang="en-US" sz="2000" dirty="0" smtClean="0"/>
              <a:t> small RNA from </a:t>
            </a:r>
            <a:r>
              <a:rPr lang="en-US" sz="2000" b="1" dirty="0" smtClean="0"/>
              <a:t>unclassified transcripts </a:t>
            </a:r>
            <a:endParaRPr lang="en-US" sz="2000" dirty="0"/>
          </a:p>
        </p:txBody>
      </p:sp>
      <p:sp>
        <p:nvSpPr>
          <p:cNvPr id="30" name="29 CuadroTexto"/>
          <p:cNvSpPr txBox="1"/>
          <p:nvPr/>
        </p:nvSpPr>
        <p:spPr>
          <a:xfrm>
            <a:off x="4306173" y="3752879"/>
            <a:ext cx="5612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20 </a:t>
            </a:r>
            <a:r>
              <a:rPr lang="en-US" sz="1400" dirty="0" err="1" smtClean="0"/>
              <a:t>nt</a:t>
            </a:r>
            <a:endParaRPr lang="en-US" sz="1400" dirty="0"/>
          </a:p>
        </p:txBody>
      </p:sp>
      <p:sp>
        <p:nvSpPr>
          <p:cNvPr id="13" name="12 Flecha izquierda"/>
          <p:cNvSpPr/>
          <p:nvPr/>
        </p:nvSpPr>
        <p:spPr>
          <a:xfrm>
            <a:off x="3657600" y="2971800"/>
            <a:ext cx="1676400" cy="483770"/>
          </a:xfrm>
          <a:prstGeom prst="lef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antisense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96330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Rectángulo"/>
          <p:cNvSpPr/>
          <p:nvPr/>
        </p:nvSpPr>
        <p:spPr>
          <a:xfrm>
            <a:off x="4038600" y="228600"/>
            <a:ext cx="1096390" cy="523220"/>
          </a:xfrm>
          <a:prstGeom prst="rect">
            <a:avLst/>
          </a:prstGeom>
          <a:ln>
            <a:solidFill>
              <a:schemeClr val="accent2"/>
            </a:solidFill>
          </a:ln>
        </p:spPr>
        <p:txBody>
          <a:bodyPr wrap="none">
            <a:spAutoFit/>
          </a:bodyPr>
          <a:lstStyle/>
          <a:p>
            <a:r>
              <a:rPr lang="el-GR" sz="2800" b="1" i="1" dirty="0" smtClean="0">
                <a:solidFill>
                  <a:schemeClr val="accent4">
                    <a:lumMod val="75000"/>
                  </a:schemeClr>
                </a:solidFill>
              </a:rPr>
              <a:t>Δ</a:t>
            </a:r>
            <a:r>
              <a:rPr lang="es-ES" sz="2800" b="1" i="1" dirty="0" smtClean="0">
                <a:solidFill>
                  <a:schemeClr val="accent4">
                    <a:lumMod val="75000"/>
                  </a:schemeClr>
                </a:solidFill>
              </a:rPr>
              <a:t>exp5</a:t>
            </a:r>
            <a:endParaRPr lang="es-ES" sz="2800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cxnSp>
        <p:nvCxnSpPr>
          <p:cNvPr id="17" name="16 Conector recto"/>
          <p:cNvCxnSpPr/>
          <p:nvPr/>
        </p:nvCxnSpPr>
        <p:spPr>
          <a:xfrm>
            <a:off x="2895600" y="1664368"/>
            <a:ext cx="3429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18 Rectángulo"/>
          <p:cNvSpPr/>
          <p:nvPr/>
        </p:nvSpPr>
        <p:spPr>
          <a:xfrm>
            <a:off x="3352800" y="1518557"/>
            <a:ext cx="2514600" cy="3048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Unknown EST</a:t>
            </a:r>
            <a:endParaRPr lang="es-ES" dirty="0"/>
          </a:p>
        </p:txBody>
      </p:sp>
      <p:pic>
        <p:nvPicPr>
          <p:cNvPr id="21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2350" y="3455570"/>
            <a:ext cx="885825" cy="209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8175" y="3448050"/>
            <a:ext cx="885825" cy="209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6" name="25 Conector recto de flecha"/>
          <p:cNvCxnSpPr>
            <a:stCxn id="19" idx="2"/>
          </p:cNvCxnSpPr>
          <p:nvPr/>
        </p:nvCxnSpPr>
        <p:spPr>
          <a:xfrm>
            <a:off x="4610100" y="1823357"/>
            <a:ext cx="0" cy="106774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9"/>
          <p:cNvSpPr/>
          <p:nvPr/>
        </p:nvSpPr>
        <p:spPr>
          <a:xfrm>
            <a:off x="5741827" y="2891105"/>
            <a:ext cx="3261805" cy="132343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000" dirty="0" smtClean="0"/>
              <a:t>The fungus produces a great amount of </a:t>
            </a:r>
            <a:r>
              <a:rPr lang="en-US" sz="2000" b="1" dirty="0" smtClean="0"/>
              <a:t>antisense</a:t>
            </a:r>
            <a:r>
              <a:rPr lang="en-US" sz="2000" dirty="0" smtClean="0"/>
              <a:t> small RNA from </a:t>
            </a:r>
            <a:r>
              <a:rPr lang="en-US" sz="2000" b="1" dirty="0" smtClean="0"/>
              <a:t>unclassified transcripts </a:t>
            </a:r>
            <a:endParaRPr lang="en-US" sz="2000" dirty="0"/>
          </a:p>
        </p:txBody>
      </p:sp>
      <p:sp>
        <p:nvSpPr>
          <p:cNvPr id="30" name="29 CuadroTexto"/>
          <p:cNvSpPr txBox="1"/>
          <p:nvPr/>
        </p:nvSpPr>
        <p:spPr>
          <a:xfrm>
            <a:off x="4329843" y="3752879"/>
            <a:ext cx="5612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20 </a:t>
            </a:r>
            <a:r>
              <a:rPr lang="en-US" sz="1400" dirty="0" err="1" smtClean="0"/>
              <a:t>nt</a:t>
            </a:r>
            <a:endParaRPr lang="en-US" sz="1400" dirty="0"/>
          </a:p>
        </p:txBody>
      </p:sp>
      <p:sp>
        <p:nvSpPr>
          <p:cNvPr id="6" name="5 CuadroTexto"/>
          <p:cNvSpPr txBox="1"/>
          <p:nvPr/>
        </p:nvSpPr>
        <p:spPr>
          <a:xfrm>
            <a:off x="5334000" y="3362645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A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0" name="9 Conector recto de flecha"/>
          <p:cNvCxnSpPr/>
          <p:nvPr/>
        </p:nvCxnSpPr>
        <p:spPr>
          <a:xfrm flipH="1" flipV="1">
            <a:off x="5492858" y="3752879"/>
            <a:ext cx="374542" cy="112392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9"/>
          <p:cNvSpPr/>
          <p:nvPr/>
        </p:nvSpPr>
        <p:spPr>
          <a:xfrm>
            <a:off x="4859003" y="4900379"/>
            <a:ext cx="3261805" cy="70788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000" dirty="0" smtClean="0"/>
              <a:t>Usually </a:t>
            </a:r>
            <a:r>
              <a:rPr lang="en-US" sz="2000" b="1" dirty="0" smtClean="0"/>
              <a:t>post-transcriptionally modified </a:t>
            </a:r>
            <a:r>
              <a:rPr lang="en-US" sz="2000" dirty="0" smtClean="0"/>
              <a:t>with an adenine</a:t>
            </a:r>
            <a:endParaRPr lang="en-US" sz="2000" dirty="0"/>
          </a:p>
        </p:txBody>
      </p:sp>
      <p:sp>
        <p:nvSpPr>
          <p:cNvPr id="13" name="12 Flecha izquierda"/>
          <p:cNvSpPr/>
          <p:nvPr/>
        </p:nvSpPr>
        <p:spPr>
          <a:xfrm>
            <a:off x="3657600" y="2971800"/>
            <a:ext cx="1676400" cy="483770"/>
          </a:xfrm>
          <a:prstGeom prst="lef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antisense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854041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Rectángulo"/>
          <p:cNvSpPr/>
          <p:nvPr/>
        </p:nvSpPr>
        <p:spPr>
          <a:xfrm>
            <a:off x="4038600" y="228600"/>
            <a:ext cx="1096390" cy="523220"/>
          </a:xfrm>
          <a:prstGeom prst="rect">
            <a:avLst/>
          </a:prstGeom>
          <a:ln>
            <a:solidFill>
              <a:schemeClr val="accent2"/>
            </a:solidFill>
          </a:ln>
        </p:spPr>
        <p:txBody>
          <a:bodyPr wrap="none">
            <a:spAutoFit/>
          </a:bodyPr>
          <a:lstStyle/>
          <a:p>
            <a:r>
              <a:rPr lang="el-GR" sz="2800" b="1" i="1" dirty="0" smtClean="0">
                <a:solidFill>
                  <a:schemeClr val="accent4">
                    <a:lumMod val="75000"/>
                  </a:schemeClr>
                </a:solidFill>
              </a:rPr>
              <a:t>Δ</a:t>
            </a:r>
            <a:r>
              <a:rPr lang="es-ES" sz="2800" b="1" i="1" dirty="0" smtClean="0">
                <a:solidFill>
                  <a:schemeClr val="accent4">
                    <a:lumMod val="75000"/>
                  </a:schemeClr>
                </a:solidFill>
              </a:rPr>
              <a:t>exp5</a:t>
            </a:r>
            <a:endParaRPr lang="es-ES" sz="2800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cxnSp>
        <p:nvCxnSpPr>
          <p:cNvPr id="17" name="16 Conector recto"/>
          <p:cNvCxnSpPr/>
          <p:nvPr/>
        </p:nvCxnSpPr>
        <p:spPr>
          <a:xfrm>
            <a:off x="2895600" y="1664368"/>
            <a:ext cx="3429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18 Rectángulo"/>
          <p:cNvSpPr/>
          <p:nvPr/>
        </p:nvSpPr>
        <p:spPr>
          <a:xfrm>
            <a:off x="3352800" y="1518557"/>
            <a:ext cx="2514600" cy="3048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Unknown EST</a:t>
            </a:r>
            <a:endParaRPr lang="es-ES" dirty="0"/>
          </a:p>
        </p:txBody>
      </p:sp>
      <p:pic>
        <p:nvPicPr>
          <p:cNvPr id="21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2350" y="3455570"/>
            <a:ext cx="885825" cy="209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8175" y="3448050"/>
            <a:ext cx="885825" cy="209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6" name="25 Conector recto de flecha"/>
          <p:cNvCxnSpPr>
            <a:stCxn id="19" idx="2"/>
          </p:cNvCxnSpPr>
          <p:nvPr/>
        </p:nvCxnSpPr>
        <p:spPr>
          <a:xfrm>
            <a:off x="4610100" y="1823357"/>
            <a:ext cx="0" cy="106774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9"/>
          <p:cNvSpPr/>
          <p:nvPr/>
        </p:nvSpPr>
        <p:spPr>
          <a:xfrm>
            <a:off x="5741827" y="2891105"/>
            <a:ext cx="3261805" cy="132343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000" dirty="0" smtClean="0"/>
              <a:t>The fungus produces a great amount of </a:t>
            </a:r>
            <a:r>
              <a:rPr lang="en-US" sz="2000" b="1" dirty="0" smtClean="0"/>
              <a:t>antisense</a:t>
            </a:r>
            <a:r>
              <a:rPr lang="en-US" sz="2000" dirty="0" smtClean="0"/>
              <a:t> small RNA from </a:t>
            </a:r>
            <a:r>
              <a:rPr lang="en-US" sz="2000" b="1" dirty="0" smtClean="0"/>
              <a:t>unclassified transcripts </a:t>
            </a:r>
            <a:endParaRPr lang="en-US" sz="2000" dirty="0"/>
          </a:p>
        </p:txBody>
      </p:sp>
      <p:sp>
        <p:nvSpPr>
          <p:cNvPr id="30" name="29 CuadroTexto"/>
          <p:cNvSpPr txBox="1"/>
          <p:nvPr/>
        </p:nvSpPr>
        <p:spPr>
          <a:xfrm>
            <a:off x="4329843" y="3752879"/>
            <a:ext cx="5612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20 </a:t>
            </a:r>
            <a:r>
              <a:rPr lang="en-US" sz="1400" dirty="0" err="1" smtClean="0"/>
              <a:t>nt</a:t>
            </a:r>
            <a:endParaRPr lang="en-US" sz="1400" dirty="0"/>
          </a:p>
        </p:txBody>
      </p:sp>
      <p:sp>
        <p:nvSpPr>
          <p:cNvPr id="31" name="Rectangle 9"/>
          <p:cNvSpPr/>
          <p:nvPr/>
        </p:nvSpPr>
        <p:spPr>
          <a:xfrm>
            <a:off x="564103" y="3099137"/>
            <a:ext cx="2179098" cy="101566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000" dirty="0" smtClean="0"/>
              <a:t>Which are strongly up-regulated in </a:t>
            </a:r>
            <a:r>
              <a:rPr lang="el-GR" sz="2000" i="1" dirty="0"/>
              <a:t>Δ</a:t>
            </a:r>
            <a:r>
              <a:rPr lang="es-ES" sz="2000" i="1" dirty="0" smtClean="0"/>
              <a:t>exp5</a:t>
            </a:r>
            <a:endParaRPr lang="en-US" sz="2000" dirty="0"/>
          </a:p>
        </p:txBody>
      </p:sp>
      <p:sp>
        <p:nvSpPr>
          <p:cNvPr id="6" name="5 CuadroTexto"/>
          <p:cNvSpPr txBox="1"/>
          <p:nvPr/>
        </p:nvSpPr>
        <p:spPr>
          <a:xfrm>
            <a:off x="5334000" y="3362645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A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0" name="9 Conector recto de flecha"/>
          <p:cNvCxnSpPr/>
          <p:nvPr/>
        </p:nvCxnSpPr>
        <p:spPr>
          <a:xfrm flipH="1" flipV="1">
            <a:off x="5492858" y="3752879"/>
            <a:ext cx="374542" cy="112392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9"/>
          <p:cNvSpPr/>
          <p:nvPr/>
        </p:nvSpPr>
        <p:spPr>
          <a:xfrm>
            <a:off x="4859003" y="4900379"/>
            <a:ext cx="3261805" cy="70788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000" dirty="0" smtClean="0"/>
              <a:t>Usually </a:t>
            </a:r>
            <a:r>
              <a:rPr lang="en-US" sz="2000" b="1" dirty="0" smtClean="0"/>
              <a:t>post-transcriptionally modified </a:t>
            </a:r>
            <a:r>
              <a:rPr lang="en-US" sz="2000" dirty="0" smtClean="0"/>
              <a:t>with an adenine</a:t>
            </a:r>
            <a:endParaRPr lang="en-US" sz="2000" dirty="0"/>
          </a:p>
        </p:txBody>
      </p:sp>
      <p:sp>
        <p:nvSpPr>
          <p:cNvPr id="12" name="11 Flecha arriba"/>
          <p:cNvSpPr/>
          <p:nvPr/>
        </p:nvSpPr>
        <p:spPr>
          <a:xfrm>
            <a:off x="69493" y="3156530"/>
            <a:ext cx="411703" cy="807630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27 Flecha arriba"/>
          <p:cNvSpPr/>
          <p:nvPr/>
        </p:nvSpPr>
        <p:spPr>
          <a:xfrm>
            <a:off x="2819400" y="3124200"/>
            <a:ext cx="411703" cy="807630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12 Flecha izquierda"/>
          <p:cNvSpPr/>
          <p:nvPr/>
        </p:nvSpPr>
        <p:spPr>
          <a:xfrm>
            <a:off x="3657600" y="2971800"/>
            <a:ext cx="1676400" cy="483770"/>
          </a:xfrm>
          <a:prstGeom prst="lef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antisense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730276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4 Conector recto"/>
          <p:cNvCxnSpPr/>
          <p:nvPr/>
        </p:nvCxnSpPr>
        <p:spPr>
          <a:xfrm>
            <a:off x="685800" y="1670957"/>
            <a:ext cx="3429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6 Rectángulo"/>
          <p:cNvSpPr/>
          <p:nvPr/>
        </p:nvSpPr>
        <p:spPr>
          <a:xfrm>
            <a:off x="2590800" y="1525146"/>
            <a:ext cx="1342010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28s</a:t>
            </a:r>
            <a:endParaRPr lang="es-ES" dirty="0"/>
          </a:p>
        </p:txBody>
      </p:sp>
      <p:sp>
        <p:nvSpPr>
          <p:cNvPr id="8" name="7 Rectángulo"/>
          <p:cNvSpPr/>
          <p:nvPr/>
        </p:nvSpPr>
        <p:spPr>
          <a:xfrm>
            <a:off x="1828800" y="1525146"/>
            <a:ext cx="571500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5.8s</a:t>
            </a:r>
            <a:endParaRPr lang="es-ES" dirty="0"/>
          </a:p>
        </p:txBody>
      </p:sp>
      <p:sp>
        <p:nvSpPr>
          <p:cNvPr id="11" name="10 Rectángulo"/>
          <p:cNvSpPr/>
          <p:nvPr/>
        </p:nvSpPr>
        <p:spPr>
          <a:xfrm>
            <a:off x="838200" y="1524000"/>
            <a:ext cx="838200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18s</a:t>
            </a:r>
            <a:endParaRPr lang="es-ES" dirty="0"/>
          </a:p>
        </p:txBody>
      </p:sp>
      <p:cxnSp>
        <p:nvCxnSpPr>
          <p:cNvPr id="17" name="16 Conector recto"/>
          <p:cNvCxnSpPr/>
          <p:nvPr/>
        </p:nvCxnSpPr>
        <p:spPr>
          <a:xfrm>
            <a:off x="4876800" y="1664368"/>
            <a:ext cx="3429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18 Rectángulo"/>
          <p:cNvSpPr/>
          <p:nvPr/>
        </p:nvSpPr>
        <p:spPr>
          <a:xfrm>
            <a:off x="5334000" y="1518557"/>
            <a:ext cx="2514600" cy="304800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Protein-coding</a:t>
            </a:r>
            <a:endParaRPr lang="es-ES" dirty="0"/>
          </a:p>
        </p:txBody>
      </p:sp>
      <p:pic>
        <p:nvPicPr>
          <p:cNvPr id="21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8907" y="3067050"/>
            <a:ext cx="885825" cy="209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8175" y="3448050"/>
            <a:ext cx="885825" cy="209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2970" y="3905250"/>
            <a:ext cx="885825" cy="209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5" name="24 Conector recto de flecha"/>
          <p:cNvCxnSpPr/>
          <p:nvPr/>
        </p:nvCxnSpPr>
        <p:spPr>
          <a:xfrm>
            <a:off x="2590800" y="2057400"/>
            <a:ext cx="990600" cy="7620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25 Conector recto de flecha"/>
          <p:cNvCxnSpPr/>
          <p:nvPr/>
        </p:nvCxnSpPr>
        <p:spPr>
          <a:xfrm flipH="1">
            <a:off x="5134990" y="2057400"/>
            <a:ext cx="1189610" cy="7620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9"/>
          <p:cNvSpPr/>
          <p:nvPr/>
        </p:nvSpPr>
        <p:spPr>
          <a:xfrm>
            <a:off x="5741827" y="2891105"/>
            <a:ext cx="3261805" cy="132343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000" dirty="0" smtClean="0"/>
              <a:t>The fungus produces </a:t>
            </a:r>
            <a:r>
              <a:rPr lang="en-US" sz="2000" b="1" dirty="0" smtClean="0"/>
              <a:t>very short RNA fragments</a:t>
            </a:r>
            <a:r>
              <a:rPr lang="en-US" sz="2000" dirty="0" smtClean="0"/>
              <a:t> mostly from </a:t>
            </a:r>
            <a:r>
              <a:rPr lang="en-US" sz="2000" dirty="0" err="1" smtClean="0"/>
              <a:t>rDNA</a:t>
            </a:r>
            <a:r>
              <a:rPr lang="en-US" sz="2000" dirty="0" smtClean="0"/>
              <a:t> and some protein-coding genes</a:t>
            </a:r>
            <a:endParaRPr lang="en-US" sz="2000" dirty="0"/>
          </a:p>
        </p:txBody>
      </p:sp>
      <p:sp>
        <p:nvSpPr>
          <p:cNvPr id="30" name="29 CuadroTexto"/>
          <p:cNvSpPr txBox="1"/>
          <p:nvPr/>
        </p:nvSpPr>
        <p:spPr>
          <a:xfrm>
            <a:off x="3733800" y="4191000"/>
            <a:ext cx="7984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10-15 </a:t>
            </a:r>
            <a:r>
              <a:rPr lang="en-US" sz="1400" dirty="0" err="1" smtClean="0"/>
              <a:t>nt</a:t>
            </a:r>
            <a:endParaRPr lang="en-US" sz="1400" dirty="0"/>
          </a:p>
        </p:txBody>
      </p:sp>
      <p:sp>
        <p:nvSpPr>
          <p:cNvPr id="31" name="Rectangle 9"/>
          <p:cNvSpPr/>
          <p:nvPr/>
        </p:nvSpPr>
        <p:spPr>
          <a:xfrm>
            <a:off x="564103" y="3099137"/>
            <a:ext cx="2179098" cy="101566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000" dirty="0" smtClean="0"/>
              <a:t>Which are strongly down-regulated in </a:t>
            </a:r>
            <a:r>
              <a:rPr lang="el-GR" sz="2000" i="1" dirty="0"/>
              <a:t>Δ</a:t>
            </a:r>
            <a:r>
              <a:rPr lang="es-ES" sz="2000" i="1" dirty="0" smtClean="0"/>
              <a:t>exp5</a:t>
            </a:r>
            <a:r>
              <a:rPr lang="en-US" sz="2000" dirty="0" smtClean="0"/>
              <a:t> </a:t>
            </a:r>
            <a:endParaRPr lang="en-US" sz="2000" dirty="0"/>
          </a:p>
        </p:txBody>
      </p:sp>
      <p:sp>
        <p:nvSpPr>
          <p:cNvPr id="32" name="31 Flecha abajo"/>
          <p:cNvSpPr/>
          <p:nvPr/>
        </p:nvSpPr>
        <p:spPr>
          <a:xfrm>
            <a:off x="77514" y="3276599"/>
            <a:ext cx="411702" cy="73342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32 Flecha abajo"/>
          <p:cNvSpPr/>
          <p:nvPr/>
        </p:nvSpPr>
        <p:spPr>
          <a:xfrm>
            <a:off x="2840700" y="3234237"/>
            <a:ext cx="411702" cy="73342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19 Rectángulo"/>
          <p:cNvSpPr/>
          <p:nvPr/>
        </p:nvSpPr>
        <p:spPr>
          <a:xfrm>
            <a:off x="3943790" y="152400"/>
            <a:ext cx="1261884" cy="523220"/>
          </a:xfrm>
          <a:prstGeom prst="rect">
            <a:avLst/>
          </a:prstGeom>
          <a:ln>
            <a:solidFill>
              <a:schemeClr val="accent2"/>
            </a:solidFill>
          </a:ln>
        </p:spPr>
        <p:txBody>
          <a:bodyPr wrap="none">
            <a:spAutoFit/>
          </a:bodyPr>
          <a:lstStyle/>
          <a:p>
            <a:r>
              <a:rPr lang="el-GR" sz="2800" b="1" i="1" dirty="0">
                <a:solidFill>
                  <a:schemeClr val="accent3">
                    <a:lumMod val="75000"/>
                  </a:schemeClr>
                </a:solidFill>
              </a:rPr>
              <a:t>Δ</a:t>
            </a:r>
            <a:r>
              <a:rPr lang="es-ES" sz="2800" b="1" i="1" dirty="0">
                <a:solidFill>
                  <a:schemeClr val="accent3">
                    <a:lumMod val="75000"/>
                  </a:schemeClr>
                </a:solidFill>
              </a:rPr>
              <a:t>rbp35</a:t>
            </a:r>
            <a:endParaRPr lang="es-ES" sz="2800" b="1" dirty="0">
              <a:solidFill>
                <a:schemeClr val="accent3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819422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4 Conector recto"/>
          <p:cNvCxnSpPr/>
          <p:nvPr/>
        </p:nvCxnSpPr>
        <p:spPr>
          <a:xfrm>
            <a:off x="685800" y="1670957"/>
            <a:ext cx="3429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6 Rectángulo"/>
          <p:cNvSpPr/>
          <p:nvPr/>
        </p:nvSpPr>
        <p:spPr>
          <a:xfrm>
            <a:off x="2590800" y="1525146"/>
            <a:ext cx="1342010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28s</a:t>
            </a:r>
            <a:endParaRPr lang="es-ES" dirty="0"/>
          </a:p>
        </p:txBody>
      </p:sp>
      <p:sp>
        <p:nvSpPr>
          <p:cNvPr id="8" name="7 Rectángulo"/>
          <p:cNvSpPr/>
          <p:nvPr/>
        </p:nvSpPr>
        <p:spPr>
          <a:xfrm>
            <a:off x="1828800" y="1525146"/>
            <a:ext cx="571500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5.8s</a:t>
            </a:r>
            <a:endParaRPr lang="es-ES" dirty="0"/>
          </a:p>
        </p:txBody>
      </p:sp>
      <p:sp>
        <p:nvSpPr>
          <p:cNvPr id="11" name="10 Rectángulo"/>
          <p:cNvSpPr/>
          <p:nvPr/>
        </p:nvSpPr>
        <p:spPr>
          <a:xfrm>
            <a:off x="838200" y="1524000"/>
            <a:ext cx="838200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18s</a:t>
            </a:r>
            <a:endParaRPr lang="es-ES" dirty="0"/>
          </a:p>
        </p:txBody>
      </p:sp>
      <p:cxnSp>
        <p:nvCxnSpPr>
          <p:cNvPr id="17" name="16 Conector recto"/>
          <p:cNvCxnSpPr/>
          <p:nvPr/>
        </p:nvCxnSpPr>
        <p:spPr>
          <a:xfrm>
            <a:off x="4876800" y="1664368"/>
            <a:ext cx="3429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18 Rectángulo"/>
          <p:cNvSpPr/>
          <p:nvPr/>
        </p:nvSpPr>
        <p:spPr>
          <a:xfrm>
            <a:off x="5334000" y="1518557"/>
            <a:ext cx="2514600" cy="304800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Protein-coding</a:t>
            </a:r>
            <a:endParaRPr lang="es-ES" dirty="0"/>
          </a:p>
        </p:txBody>
      </p:sp>
      <p:pic>
        <p:nvPicPr>
          <p:cNvPr id="21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8907" y="3067050"/>
            <a:ext cx="885825" cy="209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8175" y="3448050"/>
            <a:ext cx="885825" cy="209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2970" y="3905250"/>
            <a:ext cx="885825" cy="209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5" name="24 Conector recto de flecha"/>
          <p:cNvCxnSpPr/>
          <p:nvPr/>
        </p:nvCxnSpPr>
        <p:spPr>
          <a:xfrm>
            <a:off x="2590800" y="2057400"/>
            <a:ext cx="990600" cy="7620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25 Conector recto de flecha"/>
          <p:cNvCxnSpPr/>
          <p:nvPr/>
        </p:nvCxnSpPr>
        <p:spPr>
          <a:xfrm flipH="1">
            <a:off x="5134990" y="2057400"/>
            <a:ext cx="1189610" cy="7620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9"/>
          <p:cNvSpPr/>
          <p:nvPr/>
        </p:nvSpPr>
        <p:spPr>
          <a:xfrm>
            <a:off x="5741827" y="2891105"/>
            <a:ext cx="3261805" cy="132343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000" dirty="0" smtClean="0"/>
              <a:t>The fungus produces </a:t>
            </a:r>
            <a:r>
              <a:rPr lang="en-US" sz="2000" b="1" dirty="0" smtClean="0"/>
              <a:t>very short RNA fragments</a:t>
            </a:r>
            <a:r>
              <a:rPr lang="en-US" sz="2000" dirty="0" smtClean="0"/>
              <a:t> mostly from </a:t>
            </a:r>
            <a:r>
              <a:rPr lang="en-US" sz="2000" dirty="0" err="1" smtClean="0"/>
              <a:t>rDNA</a:t>
            </a:r>
            <a:r>
              <a:rPr lang="en-US" sz="2000" dirty="0" smtClean="0"/>
              <a:t> and some protein-coding genes</a:t>
            </a:r>
            <a:endParaRPr lang="en-US" sz="2000" dirty="0"/>
          </a:p>
        </p:txBody>
      </p:sp>
      <p:sp>
        <p:nvSpPr>
          <p:cNvPr id="30" name="29 CuadroTexto"/>
          <p:cNvSpPr txBox="1"/>
          <p:nvPr/>
        </p:nvSpPr>
        <p:spPr>
          <a:xfrm>
            <a:off x="3733800" y="4191000"/>
            <a:ext cx="7984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10-15 </a:t>
            </a:r>
            <a:r>
              <a:rPr lang="en-US" sz="1400" dirty="0" err="1" smtClean="0"/>
              <a:t>nt</a:t>
            </a:r>
            <a:endParaRPr lang="en-US" sz="1400" dirty="0"/>
          </a:p>
        </p:txBody>
      </p:sp>
      <p:sp>
        <p:nvSpPr>
          <p:cNvPr id="31" name="Rectangle 9"/>
          <p:cNvSpPr/>
          <p:nvPr/>
        </p:nvSpPr>
        <p:spPr>
          <a:xfrm>
            <a:off x="564103" y="3099137"/>
            <a:ext cx="2179098" cy="101566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000" dirty="0" smtClean="0"/>
              <a:t>Which are strongly down-regulated in </a:t>
            </a:r>
            <a:r>
              <a:rPr lang="el-GR" sz="2000" i="1" dirty="0"/>
              <a:t>Δ</a:t>
            </a:r>
            <a:r>
              <a:rPr lang="es-ES" sz="2000" i="1" dirty="0" smtClean="0"/>
              <a:t>exp5</a:t>
            </a:r>
            <a:r>
              <a:rPr lang="en-US" sz="2000" dirty="0" smtClean="0"/>
              <a:t> </a:t>
            </a:r>
            <a:endParaRPr lang="en-US" sz="2000" dirty="0"/>
          </a:p>
        </p:txBody>
      </p:sp>
      <p:sp>
        <p:nvSpPr>
          <p:cNvPr id="32" name="31 Flecha abajo"/>
          <p:cNvSpPr/>
          <p:nvPr/>
        </p:nvSpPr>
        <p:spPr>
          <a:xfrm>
            <a:off x="77514" y="3276599"/>
            <a:ext cx="411702" cy="73342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32 Flecha abajo"/>
          <p:cNvSpPr/>
          <p:nvPr/>
        </p:nvSpPr>
        <p:spPr>
          <a:xfrm>
            <a:off x="2840700" y="3234237"/>
            <a:ext cx="411702" cy="73342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19 Rectángulo"/>
          <p:cNvSpPr/>
          <p:nvPr/>
        </p:nvSpPr>
        <p:spPr>
          <a:xfrm>
            <a:off x="3943790" y="152400"/>
            <a:ext cx="1261884" cy="523220"/>
          </a:xfrm>
          <a:prstGeom prst="rect">
            <a:avLst/>
          </a:prstGeom>
          <a:ln>
            <a:solidFill>
              <a:schemeClr val="accent2"/>
            </a:solidFill>
          </a:ln>
        </p:spPr>
        <p:txBody>
          <a:bodyPr wrap="none">
            <a:spAutoFit/>
          </a:bodyPr>
          <a:lstStyle/>
          <a:p>
            <a:r>
              <a:rPr lang="el-GR" sz="2800" b="1" i="1" dirty="0">
                <a:solidFill>
                  <a:schemeClr val="accent3">
                    <a:lumMod val="75000"/>
                  </a:schemeClr>
                </a:solidFill>
              </a:rPr>
              <a:t>Δ</a:t>
            </a:r>
            <a:r>
              <a:rPr lang="es-ES" sz="2800" b="1" i="1" dirty="0">
                <a:solidFill>
                  <a:schemeClr val="accent3">
                    <a:lumMod val="75000"/>
                  </a:schemeClr>
                </a:solidFill>
              </a:rPr>
              <a:t>rbp35</a:t>
            </a:r>
            <a:endParaRPr lang="es-ES" sz="2800" b="1" dirty="0">
              <a:solidFill>
                <a:schemeClr val="accent3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455880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 new class of protein-coding related small RNA is found 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52400" y="2286000"/>
            <a:ext cx="89154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ight Arrow 3"/>
          <p:cNvSpPr/>
          <p:nvPr/>
        </p:nvSpPr>
        <p:spPr>
          <a:xfrm>
            <a:off x="3048000" y="1981200"/>
            <a:ext cx="5791200" cy="609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Protein-coding gene</a:t>
            </a:r>
            <a:endParaRPr lang="en-US" dirty="0"/>
          </a:p>
        </p:txBody>
      </p:sp>
      <p:sp>
        <p:nvSpPr>
          <p:cNvPr id="9" name="Left Arrow 8"/>
          <p:cNvSpPr/>
          <p:nvPr/>
        </p:nvSpPr>
        <p:spPr>
          <a:xfrm>
            <a:off x="838200" y="2133600"/>
            <a:ext cx="1447800" cy="304800"/>
          </a:xfrm>
          <a:prstGeom prst="lef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908700" y="2496234"/>
            <a:ext cx="13773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Verdana" pitchFamily="34" charset="0"/>
                <a:cs typeface="Arial" pitchFamily="34" charset="0"/>
              </a:rPr>
              <a:t>Unknown </a:t>
            </a:r>
          </a:p>
          <a:p>
            <a:r>
              <a:rPr lang="en-US" dirty="0" err="1" smtClean="0">
                <a:latin typeface="Verdana" pitchFamily="34" charset="0"/>
                <a:cs typeface="Arial" pitchFamily="34" charset="0"/>
              </a:rPr>
              <a:t>smallRNA</a:t>
            </a:r>
            <a:r>
              <a:rPr lang="en-US" dirty="0" smtClean="0">
                <a:latin typeface="Verdana" pitchFamily="34" charset="0"/>
                <a:cs typeface="Arial" pitchFamily="34" charset="0"/>
              </a:rPr>
              <a:t>!</a:t>
            </a:r>
            <a:endParaRPr lang="en-US" dirty="0">
              <a:latin typeface="Verdana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6069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 new class of protein-coding related small RNA is found 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52400" y="2286000"/>
            <a:ext cx="89154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ight Arrow 3"/>
          <p:cNvSpPr/>
          <p:nvPr/>
        </p:nvSpPr>
        <p:spPr>
          <a:xfrm>
            <a:off x="3048000" y="1981200"/>
            <a:ext cx="5791200" cy="609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Protein-coding gene</a:t>
            </a:r>
            <a:endParaRPr lang="en-US" dirty="0"/>
          </a:p>
        </p:txBody>
      </p:sp>
      <p:sp>
        <p:nvSpPr>
          <p:cNvPr id="9" name="Left Arrow 8"/>
          <p:cNvSpPr/>
          <p:nvPr/>
        </p:nvSpPr>
        <p:spPr>
          <a:xfrm>
            <a:off x="838200" y="2133600"/>
            <a:ext cx="1447800" cy="304800"/>
          </a:xfrm>
          <a:prstGeom prst="lef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8100" y="3816288"/>
            <a:ext cx="4572000" cy="40011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>
            <a:spAutoFit/>
          </a:bodyPr>
          <a:lstStyle/>
          <a:p>
            <a:pPr algn="ctr"/>
            <a:r>
              <a:rPr lang="en-US" sz="2000" dirty="0" smtClean="0"/>
              <a:t>At least 12 protein-coding genes </a:t>
            </a:r>
            <a:endParaRPr lang="en-US" sz="2000" dirty="0"/>
          </a:p>
        </p:txBody>
      </p:sp>
      <p:sp>
        <p:nvSpPr>
          <p:cNvPr id="11" name="TextBox 10"/>
          <p:cNvSpPr txBox="1"/>
          <p:nvPr/>
        </p:nvSpPr>
        <p:spPr>
          <a:xfrm>
            <a:off x="908700" y="2496234"/>
            <a:ext cx="13773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Verdana" pitchFamily="34" charset="0"/>
                <a:cs typeface="Arial" pitchFamily="34" charset="0"/>
              </a:rPr>
              <a:t>Unknown </a:t>
            </a:r>
          </a:p>
          <a:p>
            <a:r>
              <a:rPr lang="en-US" dirty="0" err="1" smtClean="0">
                <a:latin typeface="Verdana" pitchFamily="34" charset="0"/>
                <a:cs typeface="Arial" pitchFamily="34" charset="0"/>
              </a:rPr>
              <a:t>smallRNA</a:t>
            </a:r>
            <a:r>
              <a:rPr lang="en-US" dirty="0" smtClean="0">
                <a:latin typeface="Verdana" pitchFamily="34" charset="0"/>
                <a:cs typeface="Arial" pitchFamily="34" charset="0"/>
              </a:rPr>
              <a:t>!</a:t>
            </a:r>
            <a:endParaRPr lang="en-US" dirty="0">
              <a:latin typeface="Verdana" pitchFamily="34" charset="0"/>
              <a:cs typeface="Arial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75125" y="4419600"/>
            <a:ext cx="3824316" cy="1015663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FF0000"/>
                </a:solidFill>
              </a:rPr>
              <a:t>Same situation conserved in other</a:t>
            </a:r>
          </a:p>
          <a:p>
            <a:pPr algn="ctr"/>
            <a:r>
              <a:rPr lang="en-US" sz="2000" b="1" dirty="0" smtClean="0">
                <a:solidFill>
                  <a:srgbClr val="FF0000"/>
                </a:solidFill>
              </a:rPr>
              <a:t> filamentous fungi! </a:t>
            </a:r>
          </a:p>
          <a:p>
            <a:pPr algn="ctr"/>
            <a:r>
              <a:rPr lang="en-US" sz="2000" b="1" dirty="0" smtClean="0">
                <a:solidFill>
                  <a:srgbClr val="FF0000"/>
                </a:solidFill>
              </a:rPr>
              <a:t>(but not yeasts)</a:t>
            </a:r>
            <a:endParaRPr lang="en-US" sz="2000" b="1" dirty="0">
              <a:solidFill>
                <a:srgbClr val="FF0000"/>
              </a:solidFill>
            </a:endParaRPr>
          </a:p>
        </p:txBody>
      </p:sp>
      <p:cxnSp>
        <p:nvCxnSpPr>
          <p:cNvPr id="13" name="Straight Arrow Connector 5"/>
          <p:cNvCxnSpPr/>
          <p:nvPr/>
        </p:nvCxnSpPr>
        <p:spPr>
          <a:xfrm flipV="1">
            <a:off x="3441700" y="2590801"/>
            <a:ext cx="1816100" cy="122548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9446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 new class of protein-coding related small RNA is found 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52400" y="2286000"/>
            <a:ext cx="89154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ight Arrow 3"/>
          <p:cNvSpPr/>
          <p:nvPr/>
        </p:nvSpPr>
        <p:spPr>
          <a:xfrm>
            <a:off x="3048000" y="1981200"/>
            <a:ext cx="5791200" cy="609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Protein-coding gene</a:t>
            </a:r>
            <a:endParaRPr lang="en-US" dirty="0"/>
          </a:p>
        </p:txBody>
      </p:sp>
      <p:sp>
        <p:nvSpPr>
          <p:cNvPr id="9" name="Left Arrow 8"/>
          <p:cNvSpPr/>
          <p:nvPr/>
        </p:nvSpPr>
        <p:spPr>
          <a:xfrm>
            <a:off x="838200" y="2133600"/>
            <a:ext cx="1447800" cy="304800"/>
          </a:xfrm>
          <a:prstGeom prst="lef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908700" y="2496234"/>
            <a:ext cx="13773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Verdana" pitchFamily="34" charset="0"/>
                <a:cs typeface="Arial" pitchFamily="34" charset="0"/>
              </a:rPr>
              <a:t>Unknown </a:t>
            </a:r>
          </a:p>
          <a:p>
            <a:r>
              <a:rPr lang="en-US" dirty="0" err="1" smtClean="0">
                <a:latin typeface="Verdana" pitchFamily="34" charset="0"/>
                <a:cs typeface="Arial" pitchFamily="34" charset="0"/>
              </a:rPr>
              <a:t>smallRNA</a:t>
            </a:r>
            <a:r>
              <a:rPr lang="en-US" dirty="0" smtClean="0">
                <a:latin typeface="Verdana" pitchFamily="34" charset="0"/>
                <a:cs typeface="Arial" pitchFamily="34" charset="0"/>
              </a:rPr>
              <a:t>!</a:t>
            </a:r>
            <a:endParaRPr lang="en-US" dirty="0">
              <a:latin typeface="Verdana" pitchFamily="34" charset="0"/>
              <a:cs typeface="Arial" pitchFamily="34" charset="0"/>
            </a:endParaRP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3364645"/>
            <a:ext cx="2800350" cy="2781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Rectangle 9"/>
          <p:cNvSpPr/>
          <p:nvPr/>
        </p:nvSpPr>
        <p:spPr>
          <a:xfrm>
            <a:off x="38100" y="3816288"/>
            <a:ext cx="4572000" cy="40011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>
            <a:spAutoFit/>
          </a:bodyPr>
          <a:lstStyle/>
          <a:p>
            <a:pPr algn="ctr"/>
            <a:r>
              <a:rPr lang="en-US" sz="2000" dirty="0" smtClean="0"/>
              <a:t>At least 12 protein-coding genes! </a:t>
            </a:r>
            <a:endParaRPr lang="en-US" sz="2000" dirty="0"/>
          </a:p>
        </p:txBody>
      </p:sp>
      <p:sp>
        <p:nvSpPr>
          <p:cNvPr id="15" name="TextBox 11"/>
          <p:cNvSpPr txBox="1"/>
          <p:nvPr/>
        </p:nvSpPr>
        <p:spPr>
          <a:xfrm>
            <a:off x="775125" y="4419600"/>
            <a:ext cx="3824316" cy="1015663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FF0000"/>
                </a:solidFill>
              </a:rPr>
              <a:t>Same situation conserved in other</a:t>
            </a:r>
          </a:p>
          <a:p>
            <a:pPr algn="ctr"/>
            <a:r>
              <a:rPr lang="en-US" sz="2000" b="1" dirty="0" smtClean="0">
                <a:solidFill>
                  <a:srgbClr val="FF0000"/>
                </a:solidFill>
              </a:rPr>
              <a:t> filamentous fungi! </a:t>
            </a:r>
          </a:p>
          <a:p>
            <a:pPr algn="ctr"/>
            <a:r>
              <a:rPr lang="en-US" sz="2000" b="1" dirty="0" smtClean="0">
                <a:solidFill>
                  <a:srgbClr val="FF0000"/>
                </a:solidFill>
              </a:rPr>
              <a:t>(but not yeasts)</a:t>
            </a:r>
            <a:endParaRPr lang="en-US" sz="2000" b="1" dirty="0">
              <a:solidFill>
                <a:srgbClr val="FF0000"/>
              </a:solidFill>
            </a:endParaRPr>
          </a:p>
        </p:txBody>
      </p:sp>
      <p:cxnSp>
        <p:nvCxnSpPr>
          <p:cNvPr id="16" name="Straight Arrow Connector 5"/>
          <p:cNvCxnSpPr/>
          <p:nvPr/>
        </p:nvCxnSpPr>
        <p:spPr>
          <a:xfrm flipV="1">
            <a:off x="3441700" y="2590801"/>
            <a:ext cx="1816100" cy="122548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2 Rectángulo"/>
          <p:cNvSpPr/>
          <p:nvPr/>
        </p:nvSpPr>
        <p:spPr>
          <a:xfrm>
            <a:off x="5562600" y="3203544"/>
            <a:ext cx="1295400" cy="6127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733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dirty="0" smtClean="0"/>
              <a:t>Part 2 - Conclusions</a:t>
            </a:r>
            <a:endParaRPr lang="en-U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>
            <a:normAutofit/>
          </a:bodyPr>
          <a:lstStyle/>
          <a:p>
            <a:r>
              <a:rPr lang="en-US" sz="2800" dirty="0" smtClean="0"/>
              <a:t>The small RNAs world of </a:t>
            </a:r>
            <a:r>
              <a:rPr lang="en-US" sz="2800" i="1" dirty="0" smtClean="0"/>
              <a:t>M. </a:t>
            </a:r>
            <a:r>
              <a:rPr lang="en-US" sz="2800" i="1" dirty="0" err="1" smtClean="0"/>
              <a:t>oryzae</a:t>
            </a:r>
            <a:r>
              <a:rPr lang="en-US" sz="2800" i="1" dirty="0" smtClean="0"/>
              <a:t> </a:t>
            </a:r>
            <a:r>
              <a:rPr lang="en-US" sz="2800" dirty="0" smtClean="0"/>
              <a:t>is mostly unknown and heterogeneous</a:t>
            </a:r>
          </a:p>
          <a:p>
            <a:endParaRPr lang="en-US" sz="2800" dirty="0" smtClean="0"/>
          </a:p>
          <a:p>
            <a:r>
              <a:rPr lang="en-US" sz="2800" dirty="0" smtClean="0"/>
              <a:t>The mutants affect different populations of small RNAs in different ways</a:t>
            </a:r>
          </a:p>
          <a:p>
            <a:endParaRPr lang="en-US" sz="2800" dirty="0" smtClean="0"/>
          </a:p>
          <a:p>
            <a:r>
              <a:rPr lang="en-US" sz="2800" dirty="0" smtClean="0"/>
              <a:t>A (maybe) new class of small RNA has been discovered</a:t>
            </a:r>
          </a:p>
          <a:p>
            <a:endParaRPr lang="en-US" sz="2800" dirty="0"/>
          </a:p>
          <a:p>
            <a:pPr marL="0" indent="0">
              <a:buNone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4041081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Acknowledgements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7" y="1489075"/>
            <a:ext cx="6354763" cy="3676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1828800"/>
            <a:ext cx="2247900" cy="300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19 Imagen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037" y="5964274"/>
            <a:ext cx="1750159" cy="79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0 Imagen" descr="universidad_politecnica_logoD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143875" y="5859462"/>
            <a:ext cx="1000125" cy="995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3 Imagen" descr="universidad_politecnica_logoI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161215" y="5862637"/>
            <a:ext cx="944563" cy="995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676048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522514" y="-21771"/>
            <a:ext cx="8229600" cy="631371"/>
          </a:xfrm>
        </p:spPr>
        <p:txBody>
          <a:bodyPr>
            <a:normAutofit/>
          </a:bodyPr>
          <a:lstStyle/>
          <a:p>
            <a:r>
              <a:rPr lang="en-US" sz="2800" dirty="0" smtClean="0"/>
              <a:t>Rbp35 is a member of the polyadenylation machinery</a:t>
            </a:r>
            <a:endParaRPr lang="es-ES" sz="2800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674773"/>
            <a:ext cx="8305800" cy="60832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3 Rectángulo"/>
          <p:cNvSpPr/>
          <p:nvPr/>
        </p:nvSpPr>
        <p:spPr>
          <a:xfrm>
            <a:off x="6671371" y="6172200"/>
            <a:ext cx="152638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S </a:t>
            </a:r>
            <a:r>
              <a:rPr lang="en-US" sz="1200" dirty="0" err="1"/>
              <a:t>Millevoi</a:t>
            </a:r>
            <a:r>
              <a:rPr lang="en-US" sz="1200" dirty="0"/>
              <a:t> </a:t>
            </a:r>
            <a:r>
              <a:rPr lang="en-US" sz="1200" dirty="0" smtClean="0"/>
              <a:t>et al. </a:t>
            </a:r>
            <a:r>
              <a:rPr lang="en-US" sz="1200" dirty="0"/>
              <a:t>‎2010</a:t>
            </a:r>
          </a:p>
        </p:txBody>
      </p:sp>
    </p:spTree>
    <p:extLst>
      <p:ext uri="{BB962C8B-B14F-4D97-AF65-F5344CB8AC3E}">
        <p14:creationId xmlns:p14="http://schemas.microsoft.com/office/powerpoint/2010/main" val="2905220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Questions?</a:t>
            </a:r>
            <a:endParaRPr lang="es-E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250" y="1447800"/>
            <a:ext cx="2857500" cy="5353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35958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522514" y="-21771"/>
            <a:ext cx="8229600" cy="631371"/>
          </a:xfrm>
        </p:spPr>
        <p:txBody>
          <a:bodyPr>
            <a:normAutofit/>
          </a:bodyPr>
          <a:lstStyle/>
          <a:p>
            <a:r>
              <a:rPr lang="en-US" sz="2800" dirty="0" smtClean="0"/>
              <a:t>Rbp35 is a member of the polyadenylation machinery</a:t>
            </a:r>
            <a:endParaRPr lang="es-ES" sz="2800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674773"/>
            <a:ext cx="8305800" cy="60832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Oval 60"/>
          <p:cNvSpPr>
            <a:spLocks noChangeArrowheads="1"/>
          </p:cNvSpPr>
          <p:nvPr/>
        </p:nvSpPr>
        <p:spPr bwMode="auto">
          <a:xfrm>
            <a:off x="2057400" y="1828800"/>
            <a:ext cx="530831" cy="459218"/>
          </a:xfrm>
          <a:prstGeom prst="ellipse">
            <a:avLst/>
          </a:prstGeom>
          <a:noFill/>
          <a:ln w="28575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1430" tIns="45715" rIns="91430" bIns="45715" anchor="ctr"/>
          <a:lstStyle/>
          <a:p>
            <a:pPr>
              <a:buFontTx/>
              <a:buNone/>
            </a:pPr>
            <a:endParaRPr lang="en-US">
              <a:solidFill>
                <a:srgbClr val="000000"/>
              </a:solidFill>
              <a:cs typeface="Arial" charset="0"/>
            </a:endParaRPr>
          </a:p>
        </p:txBody>
      </p:sp>
      <p:cxnSp>
        <p:nvCxnSpPr>
          <p:cNvPr id="6" name="5 Conector recto de flecha"/>
          <p:cNvCxnSpPr/>
          <p:nvPr/>
        </p:nvCxnSpPr>
        <p:spPr>
          <a:xfrm flipH="1" flipV="1">
            <a:off x="2612572" y="2234600"/>
            <a:ext cx="359228" cy="835449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15 CuadroTexto"/>
          <p:cNvSpPr txBox="1"/>
          <p:nvPr/>
        </p:nvSpPr>
        <p:spPr>
          <a:xfrm>
            <a:off x="607998" y="3066698"/>
            <a:ext cx="4368375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RBP35 functional </a:t>
            </a:r>
            <a:r>
              <a:rPr lang="en-US" dirty="0" err="1" smtClean="0"/>
              <a:t>ortholog</a:t>
            </a:r>
            <a:r>
              <a:rPr lang="en-US" dirty="0" smtClean="0"/>
              <a:t> found in animals, </a:t>
            </a:r>
          </a:p>
          <a:p>
            <a:pPr algn="ctr"/>
            <a:r>
              <a:rPr lang="en-US" dirty="0"/>
              <a:t>b</a:t>
            </a:r>
            <a:r>
              <a:rPr lang="en-US" dirty="0" smtClean="0"/>
              <a:t>ut not in yeast!</a:t>
            </a:r>
            <a:endParaRPr lang="es-ES" dirty="0"/>
          </a:p>
        </p:txBody>
      </p:sp>
      <p:cxnSp>
        <p:nvCxnSpPr>
          <p:cNvPr id="18" name="17 Conector recto de flecha"/>
          <p:cNvCxnSpPr/>
          <p:nvPr/>
        </p:nvCxnSpPr>
        <p:spPr>
          <a:xfrm>
            <a:off x="3276600" y="3716380"/>
            <a:ext cx="838200" cy="39842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19 CuadroTexto"/>
          <p:cNvSpPr txBox="1"/>
          <p:nvPr/>
        </p:nvSpPr>
        <p:spPr>
          <a:xfrm>
            <a:off x="4136571" y="3822412"/>
            <a:ext cx="3177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!</a:t>
            </a:r>
            <a:endParaRPr lang="es-ES" sz="3200" dirty="0"/>
          </a:p>
        </p:txBody>
      </p:sp>
      <p:sp>
        <p:nvSpPr>
          <p:cNvPr id="4" name="3 Rectángulo"/>
          <p:cNvSpPr/>
          <p:nvPr/>
        </p:nvSpPr>
        <p:spPr>
          <a:xfrm>
            <a:off x="6671371" y="6172200"/>
            <a:ext cx="152638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S </a:t>
            </a:r>
            <a:r>
              <a:rPr lang="en-US" sz="1200" dirty="0" err="1"/>
              <a:t>Millevoi</a:t>
            </a:r>
            <a:r>
              <a:rPr lang="en-US" sz="1200" dirty="0"/>
              <a:t> </a:t>
            </a:r>
            <a:r>
              <a:rPr lang="en-US" sz="1200" dirty="0" smtClean="0"/>
              <a:t>et al. </a:t>
            </a:r>
            <a:r>
              <a:rPr lang="en-US" sz="1200" dirty="0"/>
              <a:t>‎2010</a:t>
            </a:r>
          </a:p>
        </p:txBody>
      </p:sp>
    </p:spTree>
    <p:extLst>
      <p:ext uri="{BB962C8B-B14F-4D97-AF65-F5344CB8AC3E}">
        <p14:creationId xmlns:p14="http://schemas.microsoft.com/office/powerpoint/2010/main" val="3675632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28466" y="188640"/>
            <a:ext cx="841999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2400" dirty="0" smtClean="0"/>
              <a:t>Human Rbp35 </a:t>
            </a:r>
            <a:r>
              <a:rPr lang="en-CA" sz="2400" dirty="0" err="1" smtClean="0"/>
              <a:t>ortholog</a:t>
            </a:r>
            <a:r>
              <a:rPr lang="en-CA" sz="2400" dirty="0" smtClean="0"/>
              <a:t> </a:t>
            </a:r>
            <a:r>
              <a:rPr lang="en-CA" sz="2400" dirty="0" smtClean="0"/>
              <a:t>binds to UGUA element</a:t>
            </a:r>
            <a:br>
              <a:rPr lang="en-CA" sz="2400" dirty="0" smtClean="0"/>
            </a:br>
            <a:r>
              <a:rPr lang="en-CA" sz="2400" dirty="0" smtClean="0"/>
              <a:t>to regulate the selection of alternative polyadenylation sites (APA)</a:t>
            </a:r>
            <a:endParaRPr lang="en-CA" sz="2400" dirty="0"/>
          </a:p>
        </p:txBody>
      </p:sp>
      <p:cxnSp>
        <p:nvCxnSpPr>
          <p:cNvPr id="8" name="72 Conector recto"/>
          <p:cNvCxnSpPr>
            <a:cxnSpLocks noChangeShapeType="1"/>
          </p:cNvCxnSpPr>
          <p:nvPr/>
        </p:nvCxnSpPr>
        <p:spPr bwMode="auto">
          <a:xfrm>
            <a:off x="1356535" y="2381725"/>
            <a:ext cx="3945504" cy="0"/>
          </a:xfrm>
          <a:prstGeom prst="line">
            <a:avLst/>
          </a:prstGeom>
          <a:noFill/>
          <a:ln w="28575" algn="ctr">
            <a:solidFill>
              <a:srgbClr val="008E40"/>
            </a:solidFill>
            <a:round/>
            <a:headEnd/>
            <a:tailEnd/>
          </a:ln>
        </p:spPr>
      </p:cxnSp>
      <p:sp>
        <p:nvSpPr>
          <p:cNvPr id="9" name="73 Flecha derecha"/>
          <p:cNvSpPr>
            <a:spLocks noChangeArrowheads="1"/>
          </p:cNvSpPr>
          <p:nvPr/>
        </p:nvSpPr>
        <p:spPr bwMode="auto">
          <a:xfrm>
            <a:off x="1927639" y="2274577"/>
            <a:ext cx="1463732" cy="230455"/>
          </a:xfrm>
          <a:prstGeom prst="rightArrow">
            <a:avLst>
              <a:gd name="adj1" fmla="val 50000"/>
              <a:gd name="adj2" fmla="val 26478"/>
            </a:avLst>
          </a:prstGeom>
          <a:solidFill>
            <a:srgbClr val="92D050"/>
          </a:solidFill>
          <a:ln w="9525" algn="ctr">
            <a:solidFill>
              <a:srgbClr val="008E40"/>
            </a:solidFill>
            <a:round/>
            <a:headEnd/>
            <a:tailEnd/>
          </a:ln>
        </p:spPr>
        <p:txBody>
          <a:bodyPr/>
          <a:lstStyle/>
          <a:p>
            <a:pPr>
              <a:buFontTx/>
              <a:buNone/>
            </a:pPr>
            <a:endParaRPr lang="es-ES">
              <a:solidFill>
                <a:srgbClr val="000000"/>
              </a:solidFill>
            </a:endParaRPr>
          </a:p>
        </p:txBody>
      </p:sp>
      <p:sp>
        <p:nvSpPr>
          <p:cNvPr id="10" name="74 Elipse"/>
          <p:cNvSpPr>
            <a:spLocks noChangeArrowheads="1"/>
          </p:cNvSpPr>
          <p:nvPr/>
        </p:nvSpPr>
        <p:spPr bwMode="auto">
          <a:xfrm>
            <a:off x="1356535" y="2319820"/>
            <a:ext cx="44273" cy="140700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>
              <a:buFontTx/>
              <a:buNone/>
            </a:pPr>
            <a:endParaRPr lang="es-ES">
              <a:solidFill>
                <a:srgbClr val="000000"/>
              </a:solidFill>
            </a:endParaRPr>
          </a:p>
        </p:txBody>
      </p:sp>
      <p:cxnSp>
        <p:nvCxnSpPr>
          <p:cNvPr id="11" name="76 Conector recto"/>
          <p:cNvCxnSpPr>
            <a:cxnSpLocks noChangeShapeType="1"/>
            <a:stCxn id="13" idx="6"/>
          </p:cNvCxnSpPr>
          <p:nvPr/>
        </p:nvCxnSpPr>
        <p:spPr bwMode="auto">
          <a:xfrm flipV="1">
            <a:off x="1421472" y="4552939"/>
            <a:ext cx="4703528" cy="1295"/>
          </a:xfrm>
          <a:prstGeom prst="line">
            <a:avLst/>
          </a:prstGeom>
          <a:noFill/>
          <a:ln w="28575" algn="ctr">
            <a:solidFill>
              <a:srgbClr val="008E40"/>
            </a:solidFill>
            <a:round/>
            <a:headEnd/>
            <a:tailEnd/>
          </a:ln>
        </p:spPr>
      </p:cxnSp>
      <p:sp>
        <p:nvSpPr>
          <p:cNvPr id="12" name="77 Flecha derecha"/>
          <p:cNvSpPr>
            <a:spLocks noChangeArrowheads="1"/>
          </p:cNvSpPr>
          <p:nvPr/>
        </p:nvSpPr>
        <p:spPr bwMode="auto">
          <a:xfrm>
            <a:off x="1948303" y="4438641"/>
            <a:ext cx="1463732" cy="230455"/>
          </a:xfrm>
          <a:prstGeom prst="rightArrow">
            <a:avLst>
              <a:gd name="adj1" fmla="val 50000"/>
              <a:gd name="adj2" fmla="val 26478"/>
            </a:avLst>
          </a:prstGeom>
          <a:solidFill>
            <a:srgbClr val="92D050"/>
          </a:solidFill>
          <a:ln w="9525" algn="ctr">
            <a:solidFill>
              <a:srgbClr val="008E40"/>
            </a:solidFill>
            <a:round/>
            <a:headEnd/>
            <a:tailEnd/>
          </a:ln>
        </p:spPr>
        <p:txBody>
          <a:bodyPr/>
          <a:lstStyle/>
          <a:p>
            <a:pPr>
              <a:buFontTx/>
              <a:buNone/>
            </a:pPr>
            <a:endParaRPr lang="es-ES">
              <a:solidFill>
                <a:srgbClr val="000000"/>
              </a:solidFill>
            </a:endParaRPr>
          </a:p>
        </p:txBody>
      </p:sp>
      <p:sp>
        <p:nvSpPr>
          <p:cNvPr id="13" name="78 Elipse"/>
          <p:cNvSpPr>
            <a:spLocks noChangeArrowheads="1"/>
          </p:cNvSpPr>
          <p:nvPr/>
        </p:nvSpPr>
        <p:spPr bwMode="auto">
          <a:xfrm>
            <a:off x="1377199" y="4483884"/>
            <a:ext cx="44273" cy="140700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>
              <a:buFontTx/>
              <a:buNone/>
            </a:pPr>
            <a:endParaRPr lang="es-ES">
              <a:solidFill>
                <a:srgbClr val="000000"/>
              </a:solidFill>
            </a:endParaRPr>
          </a:p>
        </p:txBody>
      </p:sp>
      <p:sp>
        <p:nvSpPr>
          <p:cNvPr id="14" name="8 CuadroTexto"/>
          <p:cNvSpPr txBox="1"/>
          <p:nvPr/>
        </p:nvSpPr>
        <p:spPr bwMode="auto">
          <a:xfrm>
            <a:off x="5302039" y="2254767"/>
            <a:ext cx="1936961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Tx/>
              <a:buNone/>
              <a:defRPr/>
            </a:pPr>
            <a:r>
              <a:rPr lang="es-ES" sz="1050" dirty="0" smtClean="0">
                <a:solidFill>
                  <a:srgbClr val="008E40"/>
                </a:solidFill>
              </a:rPr>
              <a:t>AAAAAAAAAAAAAAAAAAAA</a:t>
            </a:r>
            <a:endParaRPr lang="es-ES" sz="1050" baseline="-25000" dirty="0">
              <a:solidFill>
                <a:srgbClr val="008E40"/>
              </a:solidFill>
            </a:endParaRPr>
          </a:p>
        </p:txBody>
      </p:sp>
      <p:sp>
        <p:nvSpPr>
          <p:cNvPr id="15" name="9 CuadroTexto"/>
          <p:cNvSpPr txBox="1"/>
          <p:nvPr/>
        </p:nvSpPr>
        <p:spPr bwMode="auto">
          <a:xfrm>
            <a:off x="6056935" y="4422015"/>
            <a:ext cx="1042401" cy="25391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buFontTx/>
              <a:buNone/>
              <a:defRPr/>
            </a:pPr>
            <a:r>
              <a:rPr lang="es-ES" sz="1050" dirty="0" smtClean="0">
                <a:solidFill>
                  <a:srgbClr val="008E40"/>
                </a:solidFill>
              </a:rPr>
              <a:t>AAAAAAAAAA</a:t>
            </a:r>
            <a:endParaRPr lang="es-ES" sz="1050" baseline="-25000" dirty="0">
              <a:solidFill>
                <a:srgbClr val="008E40"/>
              </a:solidFill>
            </a:endParaRPr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8662" y="1981200"/>
            <a:ext cx="586753" cy="5867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4137647"/>
            <a:ext cx="586753" cy="5867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Rectangle 17"/>
          <p:cNvSpPr/>
          <p:nvPr/>
        </p:nvSpPr>
        <p:spPr>
          <a:xfrm>
            <a:off x="3773236" y="4422015"/>
            <a:ext cx="936099" cy="25391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UGUA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Oval 18"/>
          <p:cNvSpPr/>
          <p:nvPr/>
        </p:nvSpPr>
        <p:spPr>
          <a:xfrm>
            <a:off x="3581400" y="4038600"/>
            <a:ext cx="1295400" cy="3834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Rbp35</a:t>
            </a:r>
            <a:endParaRPr lang="en-US" dirty="0"/>
          </a:p>
        </p:txBody>
      </p:sp>
      <p:sp>
        <p:nvSpPr>
          <p:cNvPr id="21" name="Oval 20"/>
          <p:cNvSpPr/>
          <p:nvPr/>
        </p:nvSpPr>
        <p:spPr>
          <a:xfrm>
            <a:off x="3581400" y="3657600"/>
            <a:ext cx="1295400" cy="38341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CFI25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4784134" y="2831068"/>
            <a:ext cx="1236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Poly(A) site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4959520" y="5040868"/>
            <a:ext cx="2330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Alternative poly(A) site</a:t>
            </a:r>
            <a:endParaRPr lang="en-US" dirty="0"/>
          </a:p>
        </p:txBody>
      </p:sp>
      <p:cxnSp>
        <p:nvCxnSpPr>
          <p:cNvPr id="24" name="Straight Arrow Connector 23"/>
          <p:cNvCxnSpPr>
            <a:stCxn id="20" idx="0"/>
          </p:cNvCxnSpPr>
          <p:nvPr/>
        </p:nvCxnSpPr>
        <p:spPr>
          <a:xfrm flipV="1">
            <a:off x="5402605" y="2567953"/>
            <a:ext cx="0" cy="26311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6168205" y="4777753"/>
            <a:ext cx="0" cy="26311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3959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Elipse"/>
          <p:cNvSpPr/>
          <p:nvPr/>
        </p:nvSpPr>
        <p:spPr>
          <a:xfrm>
            <a:off x="1752600" y="2986028"/>
            <a:ext cx="5638800" cy="2728972"/>
          </a:xfrm>
          <a:prstGeom prst="ellipse">
            <a:avLst/>
          </a:prstGeom>
          <a:ln>
            <a:solidFill>
              <a:schemeClr val="tx2"/>
            </a:solidFill>
            <a:prstDash val="lg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8" name="17 Flecha arriba"/>
          <p:cNvSpPr/>
          <p:nvPr/>
        </p:nvSpPr>
        <p:spPr>
          <a:xfrm rot="19102659">
            <a:off x="2582236" y="2057428"/>
            <a:ext cx="305360" cy="2614143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15 Flecha arriba"/>
          <p:cNvSpPr/>
          <p:nvPr/>
        </p:nvSpPr>
        <p:spPr>
          <a:xfrm rot="2876870">
            <a:off x="6692744" y="2094134"/>
            <a:ext cx="305360" cy="2535541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EXP5 is a </a:t>
            </a:r>
            <a:r>
              <a:rPr lang="en-US" sz="2800" dirty="0" err="1" smtClean="0"/>
              <a:t>kariopherin</a:t>
            </a:r>
            <a:r>
              <a:rPr lang="en-US" sz="2800" dirty="0" smtClean="0"/>
              <a:t> involved in the nuclear import/export of proteins and RNAs</a:t>
            </a:r>
            <a:endParaRPr lang="es-ES" sz="2800" dirty="0"/>
          </a:p>
        </p:txBody>
      </p:sp>
      <p:sp>
        <p:nvSpPr>
          <p:cNvPr id="4" name="3 CuadroTexto"/>
          <p:cNvSpPr txBox="1"/>
          <p:nvPr/>
        </p:nvSpPr>
        <p:spPr>
          <a:xfrm>
            <a:off x="4016268" y="5867400"/>
            <a:ext cx="1067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NUCLEUS</a:t>
            </a:r>
            <a:endParaRPr lang="es-ES" dirty="0"/>
          </a:p>
        </p:txBody>
      </p:sp>
      <p:sp>
        <p:nvSpPr>
          <p:cNvPr id="5" name="4 Elipse"/>
          <p:cNvSpPr/>
          <p:nvPr/>
        </p:nvSpPr>
        <p:spPr>
          <a:xfrm rot="1947176">
            <a:off x="6009695" y="3177444"/>
            <a:ext cx="1219200" cy="762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MSN5</a:t>
            </a:r>
          </a:p>
          <a:p>
            <a:pPr algn="ctr"/>
            <a:r>
              <a:rPr lang="en-US" dirty="0" smtClean="0"/>
              <a:t>(yeast)</a:t>
            </a:r>
            <a:endParaRPr lang="es-ES" dirty="0"/>
          </a:p>
        </p:txBody>
      </p:sp>
      <p:sp>
        <p:nvSpPr>
          <p:cNvPr id="6" name="5 Elipse"/>
          <p:cNvSpPr/>
          <p:nvPr/>
        </p:nvSpPr>
        <p:spPr>
          <a:xfrm rot="20011241">
            <a:off x="2090448" y="3101243"/>
            <a:ext cx="1219200" cy="762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EXP5</a:t>
            </a:r>
          </a:p>
          <a:p>
            <a:pPr algn="ctr"/>
            <a:r>
              <a:rPr lang="en-US" sz="1100" dirty="0" smtClean="0"/>
              <a:t>(metazoan)</a:t>
            </a:r>
            <a:endParaRPr lang="es-ES" sz="1100" dirty="0"/>
          </a:p>
        </p:txBody>
      </p:sp>
      <p:sp>
        <p:nvSpPr>
          <p:cNvPr id="8" name="7 Rectángulo"/>
          <p:cNvSpPr/>
          <p:nvPr/>
        </p:nvSpPr>
        <p:spPr>
          <a:xfrm>
            <a:off x="5817893" y="2446834"/>
            <a:ext cx="152798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" sz="1600" dirty="0" err="1" smtClean="0"/>
              <a:t>aminoacyl-tRNA</a:t>
            </a:r>
            <a:endParaRPr lang="es-ES" sz="1600" dirty="0" smtClean="0"/>
          </a:p>
          <a:p>
            <a:pPr algn="ctr"/>
            <a:r>
              <a:rPr lang="en-US" sz="1600" i="1" dirty="0" smtClean="0"/>
              <a:t>re-export</a:t>
            </a:r>
            <a:endParaRPr lang="es-ES" sz="1600" i="1" dirty="0"/>
          </a:p>
        </p:txBody>
      </p:sp>
      <p:sp>
        <p:nvSpPr>
          <p:cNvPr id="9" name="8 Rectángulo"/>
          <p:cNvSpPr/>
          <p:nvPr/>
        </p:nvSpPr>
        <p:spPr>
          <a:xfrm>
            <a:off x="7153367" y="3187756"/>
            <a:ext cx="199063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 smtClean="0"/>
              <a:t>Some transcription factors</a:t>
            </a:r>
            <a:endParaRPr lang="es-ES" sz="1600" i="1" dirty="0"/>
          </a:p>
        </p:txBody>
      </p:sp>
      <p:sp>
        <p:nvSpPr>
          <p:cNvPr id="12" name="11 Elipse"/>
          <p:cNvSpPr/>
          <p:nvPr/>
        </p:nvSpPr>
        <p:spPr>
          <a:xfrm>
            <a:off x="6172199" y="3978459"/>
            <a:ext cx="928897" cy="531569"/>
          </a:xfrm>
          <a:prstGeom prst="ellipse">
            <a:avLst/>
          </a:prstGeom>
          <a:gradFill flip="none" rotWithShape="1">
            <a:gsLst>
              <a:gs pos="0">
                <a:srgbClr val="FFC000">
                  <a:shade val="30000"/>
                  <a:satMod val="115000"/>
                </a:srgbClr>
              </a:gs>
              <a:gs pos="50000">
                <a:srgbClr val="FFC000">
                  <a:shade val="67500"/>
                  <a:satMod val="115000"/>
                </a:srgbClr>
              </a:gs>
              <a:gs pos="100000">
                <a:srgbClr val="FFC000">
                  <a:shade val="100000"/>
                  <a:satMod val="115000"/>
                </a:srgbClr>
              </a:gs>
            </a:gsLst>
            <a:lin ang="81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err="1" smtClean="0"/>
              <a:t>RanGTP</a:t>
            </a:r>
            <a:endParaRPr lang="es-ES" sz="1100" dirty="0"/>
          </a:p>
        </p:txBody>
      </p:sp>
      <p:sp>
        <p:nvSpPr>
          <p:cNvPr id="17" name="16 Elipse"/>
          <p:cNvSpPr/>
          <p:nvPr/>
        </p:nvSpPr>
        <p:spPr>
          <a:xfrm>
            <a:off x="2235599" y="3829295"/>
            <a:ext cx="928897" cy="531569"/>
          </a:xfrm>
          <a:prstGeom prst="ellipse">
            <a:avLst/>
          </a:prstGeom>
          <a:gradFill flip="none" rotWithShape="1">
            <a:gsLst>
              <a:gs pos="0">
                <a:srgbClr val="FFC000">
                  <a:shade val="30000"/>
                  <a:satMod val="115000"/>
                </a:srgbClr>
              </a:gs>
              <a:gs pos="50000">
                <a:srgbClr val="FFC000">
                  <a:shade val="67500"/>
                  <a:satMod val="115000"/>
                </a:srgbClr>
              </a:gs>
              <a:gs pos="100000">
                <a:srgbClr val="FFC000">
                  <a:shade val="100000"/>
                  <a:satMod val="115000"/>
                </a:srgbClr>
              </a:gs>
            </a:gsLst>
            <a:lin ang="81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err="1" smtClean="0"/>
              <a:t>RanGTP</a:t>
            </a:r>
            <a:endParaRPr lang="es-ES" sz="1100" dirty="0"/>
          </a:p>
        </p:txBody>
      </p:sp>
      <p:sp>
        <p:nvSpPr>
          <p:cNvPr id="20" name="19 Rectángulo"/>
          <p:cNvSpPr/>
          <p:nvPr/>
        </p:nvSpPr>
        <p:spPr>
          <a:xfrm>
            <a:off x="2193553" y="2079524"/>
            <a:ext cx="205505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" sz="1600" dirty="0" err="1"/>
              <a:t>double-stranded</a:t>
            </a:r>
            <a:r>
              <a:rPr lang="es-ES" sz="1600" dirty="0"/>
              <a:t> </a:t>
            </a:r>
            <a:r>
              <a:rPr lang="es-ES" sz="1600" dirty="0" err="1" smtClean="0"/>
              <a:t>RNAs</a:t>
            </a:r>
            <a:endParaRPr lang="es-ES" sz="1600" dirty="0" smtClean="0"/>
          </a:p>
          <a:p>
            <a:pPr algn="ctr"/>
            <a:r>
              <a:rPr lang="es-ES" sz="1600" dirty="0" smtClean="0"/>
              <a:t> </a:t>
            </a:r>
            <a:r>
              <a:rPr lang="es-ES" sz="1600" dirty="0" err="1"/>
              <a:t>binding</a:t>
            </a:r>
            <a:r>
              <a:rPr lang="es-ES" sz="1600" dirty="0"/>
              <a:t> </a:t>
            </a:r>
            <a:r>
              <a:rPr lang="es-ES" sz="1600" dirty="0" err="1"/>
              <a:t>proteins</a:t>
            </a:r>
            <a:endParaRPr lang="es-ES" sz="1600" dirty="0"/>
          </a:p>
        </p:txBody>
      </p:sp>
      <p:sp>
        <p:nvSpPr>
          <p:cNvPr id="21" name="20 Rectángulo"/>
          <p:cNvSpPr/>
          <p:nvPr/>
        </p:nvSpPr>
        <p:spPr>
          <a:xfrm>
            <a:off x="685800" y="3459557"/>
            <a:ext cx="113184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" sz="1600" dirty="0"/>
              <a:t>micro-RNA </a:t>
            </a:r>
            <a:endParaRPr lang="es-ES" sz="1600" dirty="0" smtClean="0"/>
          </a:p>
          <a:p>
            <a:pPr algn="ctr"/>
            <a:r>
              <a:rPr lang="es-ES" sz="1600" dirty="0" err="1" smtClean="0"/>
              <a:t>precursors</a:t>
            </a:r>
            <a:endParaRPr lang="es-ES" sz="1600" dirty="0"/>
          </a:p>
        </p:txBody>
      </p:sp>
      <p:sp>
        <p:nvSpPr>
          <p:cNvPr id="22" name="21 Rectángulo"/>
          <p:cNvSpPr/>
          <p:nvPr/>
        </p:nvSpPr>
        <p:spPr>
          <a:xfrm>
            <a:off x="1104960" y="2473602"/>
            <a:ext cx="69762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600" dirty="0" err="1"/>
              <a:t>tRNAs</a:t>
            </a:r>
            <a:endParaRPr lang="es-ES" sz="1600" dirty="0"/>
          </a:p>
        </p:txBody>
      </p:sp>
      <p:sp>
        <p:nvSpPr>
          <p:cNvPr id="23" name="22 CuadroTexto"/>
          <p:cNvSpPr txBox="1"/>
          <p:nvPr/>
        </p:nvSpPr>
        <p:spPr>
          <a:xfrm>
            <a:off x="473882" y="2871132"/>
            <a:ext cx="15548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ILF3, EF1A, JAZ…</a:t>
            </a:r>
            <a:endParaRPr lang="es-ES" sz="1600" dirty="0"/>
          </a:p>
        </p:txBody>
      </p:sp>
      <p:sp>
        <p:nvSpPr>
          <p:cNvPr id="24" name="23 Marco"/>
          <p:cNvSpPr/>
          <p:nvPr/>
        </p:nvSpPr>
        <p:spPr>
          <a:xfrm>
            <a:off x="5105960" y="1981200"/>
            <a:ext cx="4038040" cy="2895600"/>
          </a:xfrm>
          <a:prstGeom prst="frame">
            <a:avLst>
              <a:gd name="adj1" fmla="val 44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25" name="24 CuadroTexto"/>
          <p:cNvSpPr txBox="1"/>
          <p:nvPr/>
        </p:nvSpPr>
        <p:spPr>
          <a:xfrm>
            <a:off x="8077200" y="1611868"/>
            <a:ext cx="755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YEAST</a:t>
            </a:r>
            <a:endParaRPr lang="es-ES" dirty="0"/>
          </a:p>
        </p:txBody>
      </p:sp>
      <p:sp>
        <p:nvSpPr>
          <p:cNvPr id="26" name="25 Marco"/>
          <p:cNvSpPr/>
          <p:nvPr/>
        </p:nvSpPr>
        <p:spPr>
          <a:xfrm>
            <a:off x="216579" y="1981200"/>
            <a:ext cx="4038040" cy="2895600"/>
          </a:xfrm>
          <a:prstGeom prst="frame">
            <a:avLst>
              <a:gd name="adj1" fmla="val 440"/>
            </a:avLst>
          </a:prstGeom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27" name="26 CuadroTexto"/>
          <p:cNvSpPr txBox="1"/>
          <p:nvPr/>
        </p:nvSpPr>
        <p:spPr>
          <a:xfrm>
            <a:off x="286003" y="1611868"/>
            <a:ext cx="1257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METAZOAN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00238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2518</TotalTime>
  <Words>1905</Words>
  <Application>Microsoft Office PowerPoint</Application>
  <PresentationFormat>Presentación en pantalla (4:3)</PresentationFormat>
  <Paragraphs>451</Paragraphs>
  <Slides>60</Slides>
  <Notes>27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60</vt:i4>
      </vt:variant>
    </vt:vector>
  </HeadingPairs>
  <TitlesOfParts>
    <vt:vector size="61" baseType="lpstr">
      <vt:lpstr>Tema de Office</vt:lpstr>
      <vt:lpstr>Bioinformatics approaches to understand RNA biology in the rice blast fungus</vt:lpstr>
      <vt:lpstr>Magnaporthe oryzae is an ascomycete fungus that infects rice</vt:lpstr>
      <vt:lpstr>Magnaporthe oryzae life cycle</vt:lpstr>
      <vt:lpstr>We are interested in two pathogenic-defective mutants…</vt:lpstr>
      <vt:lpstr>Rbp35 is a member of the polyadenylation machinery</vt:lpstr>
      <vt:lpstr>Rbp35 is a member of the polyadenylation machinery</vt:lpstr>
      <vt:lpstr>Rbp35 is a member of the polyadenylation machinery</vt:lpstr>
      <vt:lpstr>Presentación de PowerPoint</vt:lpstr>
      <vt:lpstr>EXP5 is a kariopherin involved in the nuclear import/export of proteins and RNAs</vt:lpstr>
      <vt:lpstr>We want to shed light on the role of RBP35 and EXP5 in M.oryzae:</vt:lpstr>
      <vt:lpstr>We want to shed light on the role of RBP35 and EXP5 in M.oryzae:</vt:lpstr>
      <vt:lpstr>We want to shed light on the role of RBP35 and EXP5 in M.oryzae:</vt:lpstr>
      <vt:lpstr>We want to shed light on the role of RBP35 and EXP5 in M.oryzae: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What about alternative polyadenylation?</vt:lpstr>
      <vt:lpstr>What about alternative polyadenylation?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 Part 1 - Conclusions</vt:lpstr>
      <vt:lpstr>We want to shed light on the role of RBP35 and EXP5 in M.oryzae:</vt:lpstr>
      <vt:lpstr>Small RNA library preparation and sequencing</vt:lpstr>
      <vt:lpstr>Presentación de PowerPoint</vt:lpstr>
      <vt:lpstr>Most of genome sRNA loci come from protein-coding genes</vt:lpstr>
      <vt:lpstr>What happens in the mutants?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A new class of protein-coding related small RNA is found </vt:lpstr>
      <vt:lpstr>A new class of protein-coding related small RNA is found </vt:lpstr>
      <vt:lpstr>A new class of protein-coding related small RNA is found </vt:lpstr>
      <vt:lpstr> Part 2 - Conclusions</vt:lpstr>
      <vt:lpstr>Acknowledgements</vt:lpstr>
      <vt:lpstr>Questions?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Bioinformatic approaches to understand RNA biology in the rice blast fungus</dc:title>
  <dc:creator>marco</dc:creator>
  <cp:lastModifiedBy>marco</cp:lastModifiedBy>
  <cp:revision>365</cp:revision>
  <dcterms:created xsi:type="dcterms:W3CDTF">2015-05-29T10:21:22Z</dcterms:created>
  <dcterms:modified xsi:type="dcterms:W3CDTF">2015-06-15T15:09:55Z</dcterms:modified>
</cp:coreProperties>
</file>